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78" r:id="rId3"/>
    <p:sldId id="279" r:id="rId4"/>
    <p:sldId id="280" r:id="rId5"/>
    <p:sldId id="281" r:id="rId6"/>
    <p:sldId id="259" r:id="rId7"/>
    <p:sldId id="264" r:id="rId8"/>
    <p:sldId id="271" r:id="rId9"/>
    <p:sldId id="261" r:id="rId10"/>
    <p:sldId id="262" r:id="rId11"/>
    <p:sldId id="265" r:id="rId12"/>
    <p:sldId id="268" r:id="rId13"/>
    <p:sldId id="266" r:id="rId14"/>
    <p:sldId id="272" r:id="rId15"/>
    <p:sldId id="267" r:id="rId16"/>
    <p:sldId id="258" r:id="rId17"/>
    <p:sldId id="275" r:id="rId18"/>
    <p:sldId id="276" r:id="rId19"/>
    <p:sldId id="273" r:id="rId20"/>
    <p:sldId id="277" r:id="rId21"/>
    <p:sldId id="270" r:id="rId22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60" autoAdjust="0"/>
  </p:normalViewPr>
  <p:slideViewPr>
    <p:cSldViewPr>
      <p:cViewPr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05725-9374-453D-BC11-A0563BE7B519}" type="datetimeFigureOut">
              <a:rPr lang="uk-UA"/>
              <a:pPr>
                <a:defRPr/>
              </a:pPr>
              <a:t>09.12.2014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1D754-2103-4B1E-AA5A-D609C4B105A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439BF-30D4-4D04-BAF9-739A8BCC59F6}" type="datetimeFigureOut">
              <a:rPr lang="uk-UA"/>
              <a:pPr>
                <a:defRPr/>
              </a:pPr>
              <a:t>09.12.2014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BF17C-3D02-4936-94A3-B73DF1864CE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A776-6B32-4F44-939B-18577304CE43}" type="datetimeFigureOut">
              <a:rPr lang="uk-UA"/>
              <a:pPr>
                <a:defRPr/>
              </a:pPr>
              <a:t>09.12.2014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B2BC1-1E74-4B13-9742-F18CB1ADF82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04538-A126-4937-B090-C13FDC26F669}" type="datetimeFigureOut">
              <a:rPr lang="uk-UA"/>
              <a:pPr>
                <a:defRPr/>
              </a:pPr>
              <a:t>09.12.2014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FE02-9B05-4919-AA6D-EDDC0A74E2A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D30E2-3F5D-4DF6-9F34-1B03B4BEC36D}" type="datetimeFigureOut">
              <a:rPr lang="uk-UA"/>
              <a:pPr>
                <a:defRPr/>
              </a:pPr>
              <a:t>09.12.2014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9011D-9751-4FF6-9B60-7574A003AC0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FA682-C297-4F07-B640-171622B21176}" type="datetimeFigureOut">
              <a:rPr lang="uk-UA"/>
              <a:pPr>
                <a:defRPr/>
              </a:pPr>
              <a:t>09.12.2014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A190-8BBC-4720-B7A7-435BB659F42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0F6CC-98E4-4853-99AA-B05304B8492C}" type="datetimeFigureOut">
              <a:rPr lang="uk-UA"/>
              <a:pPr>
                <a:defRPr/>
              </a:pPr>
              <a:t>09.12.2014</a:t>
            </a:fld>
            <a:endParaRPr lang="uk-UA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0E6BB-64ED-4D6E-9568-1DD39F3210C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3211-960D-459F-9DC5-38224040BAE0}" type="datetimeFigureOut">
              <a:rPr lang="uk-UA"/>
              <a:pPr>
                <a:defRPr/>
              </a:pPr>
              <a:t>09.12.2014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6F423-45EB-43AA-AC80-11DDA074034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90B71-505B-4FB9-B9C2-9FC0C9FA649B}" type="datetimeFigureOut">
              <a:rPr lang="uk-UA"/>
              <a:pPr>
                <a:defRPr/>
              </a:pPr>
              <a:t>09.12.2014</a:t>
            </a:fld>
            <a:endParaRPr lang="uk-U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87180-F8FA-4F7A-8F5F-C026E0412C6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9FBB-470C-4290-B300-363FC0121860}" type="datetimeFigureOut">
              <a:rPr lang="uk-UA"/>
              <a:pPr>
                <a:defRPr/>
              </a:pPr>
              <a:t>09.12.2014</a:t>
            </a:fld>
            <a:endParaRPr lang="uk-UA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03224-2A09-4034-BC00-6A1103D2950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FA882-94E8-49D8-9B29-AA4ABFD443D4}" type="datetimeFigureOut">
              <a:rPr lang="uk-UA"/>
              <a:pPr>
                <a:defRPr/>
              </a:pPr>
              <a:t>09.12.2014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60300-6C70-421F-B2D8-ECC5B6AABD3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610A6E-3E05-4A0B-A2D0-62E2A8AB6484}" type="datetimeFigureOut">
              <a:rPr lang="uk-UA"/>
              <a:pPr>
                <a:defRPr/>
              </a:pPr>
              <a:t>09.12.2014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450DD3-520A-4069-9177-9AA41EF1207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82" r:id="rId5"/>
    <p:sldLayoutId id="2147483777" r:id="rId6"/>
    <p:sldLayoutId id="2147483776" r:id="rId7"/>
    <p:sldLayoutId id="2147483783" r:id="rId8"/>
    <p:sldLayoutId id="2147483775" r:id="rId9"/>
    <p:sldLayoutId id="2147483774" r:id="rId10"/>
    <p:sldLayoutId id="21474837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pq.org.u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rodion.kolyshko@fru.org.ua" TargetMode="External"/><Relationship Id="rId2" Type="http://schemas.openxmlformats.org/officeDocument/2006/relationships/hyperlink" Target="http://www.fru.org.u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692150"/>
            <a:ext cx="7772400" cy="2232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i="1" dirty="0" smtClean="0">
                <a:latin typeface="Times New Roman" pitchFamily="18" charset="0"/>
                <a:ea typeface="MS PGothic" pitchFamily="34" charset="-128"/>
              </a:rPr>
              <a:t/>
            </a:r>
            <a:br>
              <a:rPr lang="en-US" sz="2800" b="1" i="1" dirty="0" smtClean="0">
                <a:latin typeface="Times New Roman" pitchFamily="18" charset="0"/>
                <a:ea typeface="MS PGothic" pitchFamily="34" charset="-128"/>
              </a:rPr>
            </a:br>
            <a:r>
              <a:rPr lang="en-US" sz="2800" b="1" i="1" dirty="0">
                <a:latin typeface="Times New Roman" pitchFamily="18" charset="0"/>
                <a:ea typeface="MS PGothic" pitchFamily="34" charset="-128"/>
              </a:rPr>
              <a:t/>
            </a:r>
            <a:br>
              <a:rPr lang="en-US" sz="2800" b="1" i="1" dirty="0">
                <a:latin typeface="Times New Roman" pitchFamily="18" charset="0"/>
                <a:ea typeface="MS PGothic" pitchFamily="34" charset="-128"/>
              </a:rPr>
            </a:br>
            <a:r>
              <a:rPr lang="ru-RU" sz="2600" b="1" i="1" dirty="0" smtClean="0">
                <a:latin typeface="Times New Roman" pitchFamily="18" charset="0"/>
                <a:ea typeface="MS PGothic" pitchFamily="34" charset="-128"/>
              </a:rPr>
              <a:t>Современное состояние системы профессиональных квалификаций </a:t>
            </a:r>
            <a:br>
              <a:rPr lang="ru-RU" sz="2600" b="1" i="1" dirty="0" smtClean="0">
                <a:latin typeface="Times New Roman" pitchFamily="18" charset="0"/>
                <a:ea typeface="MS PGothic" pitchFamily="34" charset="-128"/>
              </a:rPr>
            </a:br>
            <a:r>
              <a:rPr lang="ru-RU" sz="2600" b="1" i="1" dirty="0" smtClean="0">
                <a:latin typeface="Times New Roman" pitchFamily="18" charset="0"/>
                <a:ea typeface="MS PGothic" pitchFamily="34" charset="-128"/>
              </a:rPr>
              <a:t>в Украине</a:t>
            </a:r>
            <a:r>
              <a:rPr lang="ru-RU" sz="2800" b="1" i="1" dirty="0" smtClean="0">
                <a:latin typeface="Times New Roman" pitchFamily="18" charset="0"/>
                <a:ea typeface="MS PGothic" pitchFamily="34" charset="-128"/>
              </a:rPr>
              <a:t/>
            </a:r>
            <a:br>
              <a:rPr lang="ru-RU" sz="2800" b="1" i="1" dirty="0" smtClean="0">
                <a:latin typeface="Times New Roman" pitchFamily="18" charset="0"/>
                <a:ea typeface="MS PGothic" pitchFamily="34" charset="-128"/>
              </a:rPr>
            </a:br>
            <a:endParaRPr lang="ru-RU" sz="2800" b="1" u="sng" dirty="0"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3429000"/>
            <a:ext cx="6689725" cy="2520950"/>
          </a:xfrm>
        </p:spPr>
        <p:txBody>
          <a:bodyPr/>
          <a:lstStyle/>
          <a:p>
            <a:r>
              <a:rPr lang="ru-RU" b="1" u="sng" smtClean="0">
                <a:solidFill>
                  <a:schemeClr val="accent2"/>
                </a:solidFill>
                <a:latin typeface="Times New Roman" pitchFamily="18" charset="0"/>
                <a:ea typeface="MS PGothic"/>
                <a:cs typeface="MS PGothic"/>
              </a:rPr>
              <a:t>А. Мирошниченко</a:t>
            </a:r>
          </a:p>
          <a:p>
            <a:r>
              <a:rPr lang="ru-RU" sz="1800" b="1" u="sng" smtClean="0">
                <a:solidFill>
                  <a:schemeClr val="accent2"/>
                </a:solidFill>
                <a:latin typeface="Times New Roman" pitchFamily="18" charset="0"/>
                <a:ea typeface="MS PGothic"/>
                <a:cs typeface="MS PGothic"/>
              </a:rPr>
              <a:t>Заместитель Главы Совета ФРУ</a:t>
            </a:r>
          </a:p>
          <a:p>
            <a:r>
              <a:rPr lang="ru-RU" sz="1800" smtClean="0">
                <a:solidFill>
                  <a:schemeClr val="accent2"/>
                </a:solidFill>
                <a:latin typeface="Times New Roman" pitchFamily="18" charset="0"/>
                <a:ea typeface="MS PGothic"/>
                <a:cs typeface="MS PGothic"/>
              </a:rPr>
              <a:t>Тбилиси</a:t>
            </a:r>
          </a:p>
          <a:p>
            <a:r>
              <a:rPr lang="uk-UA" sz="1800" smtClean="0">
                <a:solidFill>
                  <a:schemeClr val="accent2"/>
                </a:solidFill>
                <a:latin typeface="Times New Roman" pitchFamily="18" charset="0"/>
                <a:ea typeface="MS PGothic"/>
                <a:cs typeface="MS PGothic"/>
              </a:rPr>
              <a:t>2014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-25400" y="346075"/>
            <a:ext cx="9036050" cy="70643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500" b="1" dirty="0" smtClean="0">
                <a:solidFill>
                  <a:schemeClr val="accent2"/>
                </a:solidFill>
              </a:rPr>
              <a:t>Система профессиональных квалификаций. </a:t>
            </a:r>
            <a:br>
              <a:rPr lang="ru-RU" sz="2500" b="1" dirty="0" smtClean="0">
                <a:solidFill>
                  <a:schemeClr val="accent2"/>
                </a:solidFill>
              </a:rPr>
            </a:br>
            <a:r>
              <a:rPr lang="ru-RU" sz="2500" b="1" dirty="0" smtClean="0">
                <a:solidFill>
                  <a:schemeClr val="accent2"/>
                </a:solidFill>
              </a:rPr>
              <a:t>Текущее состояние</a:t>
            </a:r>
            <a:r>
              <a:rPr lang="ru-RU" sz="2500" b="1" i="1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530" name="Rectangle 16"/>
          <p:cNvSpPr>
            <a:spLocks noChangeArrowheads="1"/>
          </p:cNvSpPr>
          <p:nvPr/>
        </p:nvSpPr>
        <p:spPr bwMode="auto">
          <a:xfrm>
            <a:off x="3894138" y="1052513"/>
            <a:ext cx="1404937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  <a:latin typeface="Times New Roman" pitchFamily="18" charset="0"/>
              </a:rPr>
              <a:t>КМУ</a:t>
            </a:r>
            <a:r>
              <a:rPr lang="uk-UA" b="1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6390" name="Rectangle 17"/>
          <p:cNvSpPr>
            <a:spLocks noChangeArrowheads="1"/>
          </p:cNvSpPr>
          <p:nvPr/>
        </p:nvSpPr>
        <p:spPr bwMode="auto">
          <a:xfrm>
            <a:off x="468313" y="3286125"/>
            <a:ext cx="2232025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u="sng">
                <a:solidFill>
                  <a:srgbClr val="000000"/>
                </a:solidFill>
                <a:latin typeface="Times New Roman" pitchFamily="18" charset="0"/>
              </a:rPr>
              <a:t>Отраслевые советы</a:t>
            </a:r>
          </a:p>
          <a:p>
            <a:pPr algn="ctr">
              <a:buFont typeface="Arial" charset="0"/>
              <a:buAutoNum type="arabicPeriod"/>
            </a:pPr>
            <a:r>
              <a:rPr lang="ru-RU" sz="1200" u="sng">
                <a:solidFill>
                  <a:srgbClr val="000000"/>
                </a:solidFill>
                <a:latin typeface="Times New Roman" pitchFamily="18" charset="0"/>
              </a:rPr>
              <a:t>Металлургия</a:t>
            </a:r>
          </a:p>
          <a:p>
            <a:pPr algn="ctr">
              <a:buFont typeface="Arial" charset="0"/>
              <a:buAutoNum type="arabicPeriod"/>
            </a:pPr>
            <a:r>
              <a:rPr lang="ru-RU" sz="1200" u="sng">
                <a:solidFill>
                  <a:srgbClr val="000000"/>
                </a:solidFill>
                <a:latin typeface="Times New Roman" pitchFamily="18" charset="0"/>
              </a:rPr>
              <a:t>Химия</a:t>
            </a:r>
          </a:p>
          <a:p>
            <a:pPr algn="ctr">
              <a:buFont typeface="Arial" charset="0"/>
              <a:buAutoNum type="arabicPeriod"/>
            </a:pPr>
            <a:r>
              <a:rPr lang="ru-RU" sz="1200" u="sng">
                <a:solidFill>
                  <a:srgbClr val="000000"/>
                </a:solidFill>
                <a:latin typeface="Times New Roman" pitchFamily="18" charset="0"/>
              </a:rPr>
              <a:t>Энергогенерирование</a:t>
            </a:r>
          </a:p>
          <a:p>
            <a:pPr algn="ctr">
              <a:buFont typeface="Arial" charset="0"/>
              <a:buAutoNum type="arabicPeriod"/>
            </a:pPr>
            <a:r>
              <a:rPr lang="ru-RU" sz="1200" u="sng">
                <a:solidFill>
                  <a:srgbClr val="000000"/>
                </a:solidFill>
                <a:latin typeface="Times New Roman" pitchFamily="18" charset="0"/>
              </a:rPr>
              <a:t>Угледобыча</a:t>
            </a:r>
          </a:p>
          <a:p>
            <a:pPr algn="ctr">
              <a:buFont typeface="Arial" charset="0"/>
              <a:buAutoNum type="arabicPeriod"/>
            </a:pPr>
            <a:r>
              <a:rPr lang="ru-RU" sz="1200" u="sng">
                <a:solidFill>
                  <a:srgbClr val="000000"/>
                </a:solidFill>
                <a:latin typeface="Times New Roman" pitchFamily="18" charset="0"/>
              </a:rPr>
              <a:t>Сельхозмашиностроение</a:t>
            </a:r>
          </a:p>
        </p:txBody>
      </p:sp>
      <p:sp>
        <p:nvSpPr>
          <p:cNvPr id="22532" name="Rectangle 18"/>
          <p:cNvSpPr>
            <a:spLocks noChangeArrowheads="1"/>
          </p:cNvSpPr>
          <p:nvPr/>
        </p:nvSpPr>
        <p:spPr bwMode="auto">
          <a:xfrm>
            <a:off x="6297613" y="3360738"/>
            <a:ext cx="2232025" cy="684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400" b="1" u="sng">
                <a:solidFill>
                  <a:srgbClr val="000000"/>
                </a:solidFill>
                <a:latin typeface="Times New Roman" pitchFamily="18" charset="0"/>
              </a:rPr>
              <a:t>Квалификационный центр</a:t>
            </a:r>
          </a:p>
        </p:txBody>
      </p:sp>
      <p:sp>
        <p:nvSpPr>
          <p:cNvPr id="22533" name="Rectangle 19"/>
          <p:cNvSpPr>
            <a:spLocks noChangeArrowheads="1"/>
          </p:cNvSpPr>
          <p:nvPr/>
        </p:nvSpPr>
        <p:spPr bwMode="auto">
          <a:xfrm>
            <a:off x="2268538" y="1979613"/>
            <a:ext cx="4967287" cy="5857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Орган регулирования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(Институт Профессиональных Квалификаций)</a:t>
            </a:r>
            <a:r>
              <a:rPr lang="uk-UA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2534" name="Line 26"/>
          <p:cNvSpPr>
            <a:spLocks noChangeShapeType="1"/>
          </p:cNvSpPr>
          <p:nvPr/>
        </p:nvSpPr>
        <p:spPr bwMode="auto">
          <a:xfrm>
            <a:off x="5651500" y="3716338"/>
            <a:ext cx="1584325" cy="1935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Line 27"/>
          <p:cNvSpPr>
            <a:spLocks noChangeShapeType="1"/>
          </p:cNvSpPr>
          <p:nvPr/>
        </p:nvSpPr>
        <p:spPr bwMode="auto">
          <a:xfrm flipH="1" flipV="1">
            <a:off x="1619250" y="4941888"/>
            <a:ext cx="0" cy="60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779838" y="2924175"/>
            <a:ext cx="1841500" cy="79375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000000"/>
                </a:solidFill>
                <a:latin typeface="Times New Roman" pitchFamily="18" charset="0"/>
              </a:rPr>
              <a:t>Система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образования</a:t>
            </a:r>
            <a:endParaRPr lang="ru-RU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7" name="Line 20"/>
          <p:cNvSpPr>
            <a:spLocks noChangeShapeType="1"/>
          </p:cNvSpPr>
          <p:nvPr/>
        </p:nvSpPr>
        <p:spPr bwMode="auto">
          <a:xfrm>
            <a:off x="6350000" y="2627313"/>
            <a:ext cx="742950" cy="733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20"/>
          <p:cNvSpPr>
            <a:spLocks noChangeShapeType="1"/>
          </p:cNvSpPr>
          <p:nvPr/>
        </p:nvSpPr>
        <p:spPr bwMode="auto">
          <a:xfrm flipH="1">
            <a:off x="1584325" y="2565400"/>
            <a:ext cx="11144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20"/>
          <p:cNvSpPr>
            <a:spLocks noChangeShapeType="1"/>
          </p:cNvSpPr>
          <p:nvPr/>
        </p:nvSpPr>
        <p:spPr bwMode="auto">
          <a:xfrm>
            <a:off x="4492625" y="1560513"/>
            <a:ext cx="0" cy="428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Rectangle 17"/>
          <p:cNvSpPr>
            <a:spLocks noChangeArrowheads="1"/>
          </p:cNvSpPr>
          <p:nvPr/>
        </p:nvSpPr>
        <p:spPr bwMode="auto">
          <a:xfrm>
            <a:off x="738188" y="5373688"/>
            <a:ext cx="2232025" cy="1130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u="sng">
                <a:solidFill>
                  <a:srgbClr val="000000"/>
                </a:solidFill>
                <a:latin typeface="Times New Roman" pitchFamily="18" charset="0"/>
              </a:rPr>
              <a:t>Работодатель (ФРУ)</a:t>
            </a:r>
          </a:p>
          <a:p>
            <a:pPr algn="ctr"/>
            <a:r>
              <a:rPr lang="ru-RU" sz="1200" u="sng">
                <a:solidFill>
                  <a:srgbClr val="000000"/>
                </a:solidFill>
                <a:latin typeface="Times New Roman" pitchFamily="18" charset="0"/>
              </a:rPr>
              <a:t>Анализ ОКХ стандартов ВО</a:t>
            </a:r>
          </a:p>
          <a:p>
            <a:pPr algn="ctr"/>
            <a:r>
              <a:rPr lang="ru-RU" sz="1200" u="sng">
                <a:solidFill>
                  <a:srgbClr val="000000"/>
                </a:solidFill>
                <a:latin typeface="Times New Roman" pitchFamily="18" charset="0"/>
              </a:rPr>
              <a:t>Анализ ГСПТО</a:t>
            </a:r>
          </a:p>
          <a:p>
            <a:pPr algn="ctr"/>
            <a:r>
              <a:rPr lang="ru-RU" sz="1200" u="sng">
                <a:solidFill>
                  <a:srgbClr val="000000"/>
                </a:solidFill>
                <a:latin typeface="Times New Roman" pitchFamily="18" charset="0"/>
              </a:rPr>
              <a:t>Агентство ВО</a:t>
            </a:r>
          </a:p>
          <a:p>
            <a:pPr algn="ctr"/>
            <a:r>
              <a:rPr lang="ru-RU" sz="1200" u="sng">
                <a:solidFill>
                  <a:srgbClr val="000000"/>
                </a:solidFill>
                <a:latin typeface="Times New Roman" pitchFamily="18" charset="0"/>
              </a:rPr>
              <a:t>Разработка и утверждение ПС</a:t>
            </a:r>
          </a:p>
          <a:p>
            <a:pPr algn="ctr"/>
            <a:r>
              <a:rPr lang="ru-RU" sz="1200" u="sng">
                <a:solidFill>
                  <a:srgbClr val="000000"/>
                </a:solidFill>
                <a:latin typeface="Times New Roman" pitchFamily="18" charset="0"/>
              </a:rPr>
              <a:t>Государственный заказ</a:t>
            </a:r>
          </a:p>
        </p:txBody>
      </p:sp>
      <p:sp>
        <p:nvSpPr>
          <p:cNvPr id="22541" name="Rectangle 17"/>
          <p:cNvSpPr>
            <a:spLocks noChangeArrowheads="1"/>
          </p:cNvSpPr>
          <p:nvPr/>
        </p:nvSpPr>
        <p:spPr bwMode="auto">
          <a:xfrm>
            <a:off x="3240088" y="4005263"/>
            <a:ext cx="2857500" cy="2303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 u="sng">
                <a:solidFill>
                  <a:srgbClr val="000000"/>
                </a:solidFill>
                <a:latin typeface="Times New Roman" pitchFamily="18" charset="0"/>
              </a:rPr>
              <a:t>ПС (20)</a:t>
            </a:r>
          </a:p>
          <a:p>
            <a:pPr algn="ctr"/>
            <a:r>
              <a:rPr lang="ru-RU" sz="1000" b="1" u="sng">
                <a:solidFill>
                  <a:srgbClr val="000000"/>
                </a:solidFill>
                <a:latin typeface="Times New Roman" pitchFamily="18" charset="0"/>
              </a:rPr>
              <a:t>Металлургия</a:t>
            </a:r>
          </a:p>
          <a:p>
            <a:pPr algn="ctr"/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Инженер конвертерного производства</a:t>
            </a:r>
          </a:p>
          <a:p>
            <a:pPr algn="ctr"/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Мастер конвертерного производства</a:t>
            </a:r>
          </a:p>
          <a:p>
            <a:pPr algn="ctr"/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Сталевар конвертера</a:t>
            </a:r>
          </a:p>
          <a:p>
            <a:pPr algn="ctr"/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Подручный сталевара конвертерного производства</a:t>
            </a:r>
          </a:p>
          <a:p>
            <a:pPr algn="ctr"/>
            <a:r>
              <a:rPr lang="ru-RU" sz="1000" b="1" u="sng">
                <a:solidFill>
                  <a:srgbClr val="000000"/>
                </a:solidFill>
                <a:latin typeface="Times New Roman" pitchFamily="18" charset="0"/>
              </a:rPr>
              <a:t>Энергетика</a:t>
            </a:r>
          </a:p>
          <a:p>
            <a:pPr algn="ctr"/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Инженер-электрик в энергетической сфере </a:t>
            </a:r>
          </a:p>
          <a:p>
            <a:pPr algn="ctr"/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энергопоставляющей компании</a:t>
            </a:r>
          </a:p>
          <a:p>
            <a:pPr algn="ctr"/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Инженер-электрик горний</a:t>
            </a:r>
          </a:p>
          <a:p>
            <a:pPr algn="ctr"/>
            <a:r>
              <a:rPr lang="ru-RU" sz="1000" b="1" u="sng">
                <a:solidFill>
                  <a:srgbClr val="000000"/>
                </a:solidFill>
                <a:latin typeface="Times New Roman" pitchFamily="18" charset="0"/>
              </a:rPr>
              <a:t>Журналистика</a:t>
            </a:r>
          </a:p>
          <a:p>
            <a:pPr algn="ctr"/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Журналист мультимедийных изданий СМИ</a:t>
            </a:r>
          </a:p>
          <a:p>
            <a:pPr algn="ctr"/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Редактор мультимедийных изданий СМИ</a:t>
            </a:r>
          </a:p>
          <a:p>
            <a:pPr algn="ctr"/>
            <a:r>
              <a:rPr lang="ru-RU" sz="1000" b="1" u="sng">
                <a:solidFill>
                  <a:srgbClr val="000000"/>
                </a:solidFill>
                <a:latin typeface="Times New Roman" pitchFamily="18" charset="0"/>
              </a:rPr>
              <a:t>Сфера обслуживания</a:t>
            </a:r>
          </a:p>
          <a:p>
            <a:pPr algn="ctr"/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Продавец непродовольственных товаров</a:t>
            </a:r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2" name="Line 31"/>
          <p:cNvSpPr>
            <a:spLocks noChangeShapeType="1"/>
          </p:cNvSpPr>
          <p:nvPr/>
        </p:nvSpPr>
        <p:spPr bwMode="auto">
          <a:xfrm flipH="1">
            <a:off x="4356100" y="37163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31"/>
          <p:cNvSpPr>
            <a:spLocks noChangeShapeType="1"/>
          </p:cNvSpPr>
          <p:nvPr/>
        </p:nvSpPr>
        <p:spPr bwMode="auto">
          <a:xfrm flipH="1" flipV="1">
            <a:off x="5219700" y="3716338"/>
            <a:ext cx="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31"/>
          <p:cNvSpPr>
            <a:spLocks noChangeShapeType="1"/>
          </p:cNvSpPr>
          <p:nvPr/>
        </p:nvSpPr>
        <p:spPr bwMode="auto">
          <a:xfrm flipV="1">
            <a:off x="2970213" y="5445125"/>
            <a:ext cx="269875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Rectangle 16"/>
          <p:cNvSpPr>
            <a:spLocks noChangeArrowheads="1"/>
          </p:cNvSpPr>
          <p:nvPr/>
        </p:nvSpPr>
        <p:spPr bwMode="auto">
          <a:xfrm>
            <a:off x="7235825" y="5651500"/>
            <a:ext cx="1657350" cy="839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Человек</a:t>
            </a:r>
          </a:p>
          <a:p>
            <a:pPr algn="ctr"/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Профориентация</a:t>
            </a:r>
          </a:p>
          <a:p>
            <a:pPr algn="ctr"/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Связь квалификаций и </a:t>
            </a:r>
          </a:p>
          <a:p>
            <a:pPr algn="ctr"/>
            <a:r>
              <a:rPr lang="ru-RU" sz="1000">
                <a:solidFill>
                  <a:srgbClr val="000000"/>
                </a:solidFill>
                <a:latin typeface="Times New Roman" pitchFamily="18" charset="0"/>
              </a:rPr>
              <a:t>уровня заработной платы</a:t>
            </a:r>
          </a:p>
        </p:txBody>
      </p:sp>
      <p:cxnSp>
        <p:nvCxnSpPr>
          <p:cNvPr id="39" name="Прямая со стрелкой 38"/>
          <p:cNvCxnSpPr>
            <a:stCxn id="22545" idx="1"/>
          </p:cNvCxnSpPr>
          <p:nvPr/>
        </p:nvCxnSpPr>
        <p:spPr>
          <a:xfrm flipH="1" flipV="1">
            <a:off x="6137275" y="5013325"/>
            <a:ext cx="1098550" cy="1057275"/>
          </a:xfrm>
          <a:prstGeom prst="straightConnector1">
            <a:avLst/>
          </a:prstGeom>
          <a:ln>
            <a:solidFill>
              <a:schemeClr val="tx1"/>
            </a:solidFill>
            <a:miter lim="800000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2698750" y="3441700"/>
            <a:ext cx="1081088" cy="222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miter lim="800000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5597525" y="3487738"/>
            <a:ext cx="703263" cy="0"/>
          </a:xfrm>
          <a:prstGeom prst="straightConnector1">
            <a:avLst/>
          </a:prstGeom>
          <a:ln>
            <a:solidFill>
              <a:schemeClr val="tx1"/>
            </a:solidFill>
            <a:miter lim="800000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8064500" y="4044950"/>
            <a:ext cx="0" cy="1606550"/>
          </a:xfrm>
          <a:prstGeom prst="straightConnector1">
            <a:avLst/>
          </a:prstGeom>
          <a:ln>
            <a:solidFill>
              <a:schemeClr val="tx1"/>
            </a:solidFill>
            <a:miter lim="800000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2970213" y="6480175"/>
            <a:ext cx="4265612" cy="23813"/>
          </a:xfrm>
          <a:prstGeom prst="straightConnector1">
            <a:avLst/>
          </a:prstGeom>
          <a:ln>
            <a:solidFill>
              <a:schemeClr val="tx1"/>
            </a:solidFill>
            <a:miter lim="800000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 flipV="1">
            <a:off x="2668588" y="4044950"/>
            <a:ext cx="571500" cy="638175"/>
          </a:xfrm>
          <a:prstGeom prst="straightConnector1">
            <a:avLst/>
          </a:prstGeom>
          <a:ln>
            <a:solidFill>
              <a:schemeClr val="tx1"/>
            </a:solidFill>
            <a:miter lim="800000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5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53" name="Line 20"/>
          <p:cNvSpPr>
            <a:spLocks noChangeShapeType="1"/>
          </p:cNvSpPr>
          <p:nvPr/>
        </p:nvSpPr>
        <p:spPr bwMode="auto">
          <a:xfrm>
            <a:off x="4492625" y="25654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accent2"/>
                </a:solidFill>
              </a:rPr>
              <a:t>Профессиональный стандарт – </a:t>
            </a:r>
            <a:br>
              <a:rPr lang="ru-RU" sz="2600" b="1" dirty="0" smtClean="0">
                <a:solidFill>
                  <a:schemeClr val="accent2"/>
                </a:solidFill>
              </a:rPr>
            </a:br>
            <a:r>
              <a:rPr lang="ru-RU" sz="2600" b="1" dirty="0" smtClean="0">
                <a:solidFill>
                  <a:schemeClr val="accent2"/>
                </a:solidFill>
              </a:rPr>
              <a:t>ключевой элемент СПК</a:t>
            </a:r>
            <a:endParaRPr lang="ru-RU" sz="2600" b="1" dirty="0">
              <a:solidFill>
                <a:schemeClr val="accent2"/>
              </a:solidFill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 rtlCol="0">
            <a:normAutofit fontScale="77500" lnSpcReduction="2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Трехлетний опыт организации работ по разработке профессионального стандарта свидетельствует следующее: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 smtClean="0"/>
              <a:t>разработка </a:t>
            </a:r>
            <a:r>
              <a:rPr lang="ru-RU" sz="2100" dirty="0"/>
              <a:t>профессионального стандарта</a:t>
            </a:r>
            <a:r>
              <a:rPr lang="ru-RU" sz="2100" dirty="0" smtClean="0"/>
              <a:t>– до 1,5 года </a:t>
            </a:r>
            <a:r>
              <a:rPr lang="ru-RU" sz="2100" i="1" dirty="0" smtClean="0"/>
              <a:t>(6 мес. - разработка, 12 мес. – согласование с партнерами – </a:t>
            </a:r>
            <a:r>
              <a:rPr lang="ru-RU" sz="2100" i="1" dirty="0" smtClean="0">
                <a:solidFill>
                  <a:srgbClr val="FF0000"/>
                </a:solidFill>
              </a:rPr>
              <a:t>первый опыт</a:t>
            </a:r>
            <a:r>
              <a:rPr lang="ru-RU" sz="2100" i="1" dirty="0" smtClean="0"/>
              <a:t>);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 smtClean="0"/>
              <a:t>разработка образовательного стандарта – до 3 мес.,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/>
              <a:t>с</a:t>
            </a:r>
            <a:r>
              <a:rPr lang="ru-RU" sz="2100" dirty="0" smtClean="0"/>
              <a:t>тажировка педагогов – до 1 мес.,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 smtClean="0"/>
              <a:t>2014 – по инициативе ДТЕК (крупнейшая частная </a:t>
            </a:r>
            <a:r>
              <a:rPr lang="ru-RU" sz="2100" dirty="0" err="1" smtClean="0"/>
              <a:t>энергогенерирующая</a:t>
            </a:r>
            <a:r>
              <a:rPr lang="ru-RU" sz="2100" dirty="0" smtClean="0"/>
              <a:t> компания) разработано 3 профессиональных стандарта. На их основе – 3 образовательных стандарта (утверждены МОН)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/>
              <a:t>экономия времени на переобучение студентов – </a:t>
            </a:r>
            <a:r>
              <a:rPr lang="ru-RU" sz="2100" dirty="0" smtClean="0"/>
              <a:t>(пример, для подготовки горнорабочего подземного требуется 8-10 </a:t>
            </a:r>
            <a:r>
              <a:rPr lang="ru-RU" sz="2100" dirty="0"/>
              <a:t>месяцев вместо 2,5 лет!)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В Украине разработано: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 smtClean="0"/>
              <a:t>8 ПС в рамках общего проекта СКМ, British </a:t>
            </a:r>
            <a:r>
              <a:rPr lang="ru-RU" sz="2100" dirty="0" err="1" smtClean="0"/>
              <a:t>Council</a:t>
            </a:r>
            <a:r>
              <a:rPr lang="ru-RU" sz="2100" dirty="0" smtClean="0"/>
              <a:t>, МОН и Конфедерации работодателей Украины;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/>
              <a:t>11 профессиональных стандартов Федерации Металлургов Украины (2014)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 smtClean="0"/>
              <a:t>15 «профессиональных профилей» </a:t>
            </a:r>
            <a:r>
              <a:rPr lang="ru-RU" sz="2100" i="1" dirty="0" smtClean="0"/>
              <a:t>(расширенная ОКХ)</a:t>
            </a:r>
            <a:r>
              <a:rPr lang="ru-RU" sz="2100" dirty="0" smtClean="0"/>
              <a:t>, разработанных в рамках международного проекта «</a:t>
            </a:r>
            <a:r>
              <a:rPr lang="ru-RU" sz="2100" dirty="0"/>
              <a:t>Э</a:t>
            </a:r>
            <a:r>
              <a:rPr lang="ru-RU" sz="2100" dirty="0" smtClean="0"/>
              <a:t>ффективное управление трудовой миграцией и её квалификационными аспектами».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chemeClr val="accent2"/>
                </a:solidFill>
              </a:rPr>
              <a:t>Сейчас продолжается разработка более 20 проектов профессиональных стандартов в металлургической, энергогенерирующей и угледобывающей сферах.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2200" dirty="0" smtClean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cs typeface="Arial" charset="0"/>
            </a:endParaRP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accent2"/>
                </a:solidFill>
              </a:rPr>
              <a:t>Использование профессионального </a:t>
            </a:r>
            <a:br>
              <a:rPr lang="ru-RU" sz="2600" b="1" dirty="0" smtClean="0">
                <a:solidFill>
                  <a:schemeClr val="accent2"/>
                </a:solidFill>
              </a:rPr>
            </a:br>
            <a:r>
              <a:rPr lang="ru-RU" sz="2600" b="1" dirty="0" smtClean="0">
                <a:solidFill>
                  <a:schemeClr val="accent2"/>
                </a:solidFill>
              </a:rPr>
              <a:t>стандарта</a:t>
            </a:r>
            <a:endParaRPr lang="ru-RU" sz="26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В связи с отсутствием единой методики разработки профессионального стандарта и его макета Институтом профессиональных квалификаций заканчивается разработка «Порядка разработки, утверждения и пересмотра  профессиональных стандартов» - </a:t>
            </a:r>
            <a:r>
              <a:rPr lang="ru-RU" sz="2200" b="1" u="sng" dirty="0">
                <a:solidFill>
                  <a:srgbClr val="000000"/>
                </a:solidFill>
                <a:latin typeface="Times New Roman" pitchFamily="18" charset="0"/>
              </a:rPr>
              <a:t>е</a:t>
            </a:r>
            <a:r>
              <a:rPr lang="ru-RU" sz="2200" b="1" u="sng" dirty="0" smtClean="0">
                <a:solidFill>
                  <a:srgbClr val="000000"/>
                </a:solidFill>
                <a:latin typeface="Times New Roman" pitchFamily="18" charset="0"/>
              </a:rPr>
              <a:t>диного согласованного с бизнесом и профессиональными кругами документа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Порядок включает сам процесс разработки, структуру профессионального стандарта и введения его в действие</a:t>
            </a:r>
            <a:endParaRPr lang="ru-RU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Профессиональный стандарт используется: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р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</a:rPr>
              <a:t>аботодателями при определении компетенций работника;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у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</a:rPr>
              <a:t>чебными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з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</a:rPr>
              <a:t>аведениями при разработке образовательных программ и стандартов;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</a:rPr>
              <a:t>с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</a:rPr>
              <a:t>истемой органов обеспечения качества образования как ориентир для определения достижения учебным заведением запланированных результатов обучения;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</a:rPr>
              <a:t>системой органов независимой оценки знаний и навыков лиц/работников как база для формирования тестовых вопросов и заданий;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</a:rPr>
              <a:t>школами при профессиональной ориентации учащихся;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</a:rPr>
              <a:t>учащимися, их родителями и студентами при определении карьеры профессионального роста.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1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5888"/>
            <a:ext cx="8785225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/>
                </a:solidFill>
              </a:rPr>
              <a:t>Цикл разработки профессионального </a:t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>стандарта</a:t>
            </a:r>
            <a:endParaRPr lang="ru-RU" sz="2400" b="1" i="1" dirty="0">
              <a:solidFill>
                <a:schemeClr val="accent2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8313" y="1557338"/>
            <a:ext cx="2087562" cy="936625"/>
          </a:xfrm>
          <a:prstGeom prst="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altLang="ru-RU" sz="1600">
                <a:solidFill>
                  <a:schemeClr val="tx1"/>
                </a:solidFill>
                <a:latin typeface="Cuprum"/>
                <a:cs typeface="Arial" charset="0"/>
              </a:rPr>
              <a:t>Определение </a:t>
            </a:r>
          </a:p>
          <a:p>
            <a:pPr algn="ctr"/>
            <a:r>
              <a:rPr lang="ru-RU" altLang="ru-RU" sz="1600">
                <a:solidFill>
                  <a:schemeClr val="tx1"/>
                </a:solidFill>
                <a:latin typeface="Cuprum"/>
                <a:cs typeface="Arial" charset="0"/>
              </a:rPr>
              <a:t>необходимости</a:t>
            </a:r>
          </a:p>
          <a:p>
            <a:pPr algn="ctr"/>
            <a:r>
              <a:rPr lang="ru-RU" altLang="ru-RU" sz="1000">
                <a:solidFill>
                  <a:schemeClr val="tx1"/>
                </a:solidFill>
                <a:latin typeface="Cuprum"/>
                <a:cs typeface="Arial" charset="0"/>
              </a:rPr>
              <a:t>(работодатель, учебное заведение, </a:t>
            </a:r>
          </a:p>
          <a:p>
            <a:pPr algn="ctr"/>
            <a:r>
              <a:rPr lang="ru-RU" altLang="ru-RU" sz="1000">
                <a:solidFill>
                  <a:schemeClr val="tx1"/>
                </a:solidFill>
                <a:latin typeface="Cuprum"/>
                <a:cs typeface="Arial" charset="0"/>
              </a:rPr>
              <a:t>государство</a:t>
            </a:r>
            <a:r>
              <a:rPr lang="ru-RU" altLang="ru-RU">
                <a:solidFill>
                  <a:schemeClr val="tx1"/>
                </a:solidFill>
                <a:latin typeface="Cuprum"/>
                <a:cs typeface="Arial" charset="0"/>
              </a:rPr>
              <a:t>)</a:t>
            </a:r>
          </a:p>
        </p:txBody>
      </p: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2555875" y="1917700"/>
            <a:ext cx="719138" cy="215900"/>
          </a:xfrm>
          <a:prstGeom prst="rightArrow">
            <a:avLst>
              <a:gd name="adj1" fmla="val 50000"/>
              <a:gd name="adj2" fmla="val 83272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ru-RU" sz="2000">
              <a:latin typeface="Cuprum" panose="02000506000000020004" pitchFamily="2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348038" y="1557338"/>
            <a:ext cx="2519362" cy="936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altLang="ru-RU" sz="1400">
                <a:solidFill>
                  <a:schemeClr val="tx1"/>
                </a:solidFill>
                <a:latin typeface="Cuprum"/>
                <a:cs typeface="Arial" charset="0"/>
              </a:rPr>
              <a:t>Принятие решения</a:t>
            </a:r>
          </a:p>
          <a:p>
            <a:pPr algn="ctr"/>
            <a:r>
              <a:rPr lang="ru-RU" altLang="ru-RU" sz="1400">
                <a:solidFill>
                  <a:schemeClr val="tx1"/>
                </a:solidFill>
                <a:latin typeface="Cuprum"/>
                <a:cs typeface="Arial" charset="0"/>
              </a:rPr>
              <a:t>о разработке проекта </a:t>
            </a:r>
          </a:p>
          <a:p>
            <a:pPr algn="ctr"/>
            <a:r>
              <a:rPr lang="ru-RU" altLang="ru-RU" sz="1400">
                <a:solidFill>
                  <a:schemeClr val="tx1"/>
                </a:solidFill>
                <a:latin typeface="Cuprum"/>
                <a:cs typeface="Arial" charset="0"/>
              </a:rPr>
              <a:t>профессионального стандарта</a:t>
            </a:r>
          </a:p>
          <a:p>
            <a:pPr algn="ctr"/>
            <a:r>
              <a:rPr lang="ru-RU" altLang="ru-RU" sz="1400">
                <a:solidFill>
                  <a:schemeClr val="tx1"/>
                </a:solidFill>
                <a:latin typeface="Cuprum"/>
                <a:cs typeface="Arial" charset="0"/>
              </a:rPr>
              <a:t>(отраслевой совет)</a:t>
            </a:r>
            <a:r>
              <a:rPr lang="ru-RU" altLang="ru-RU">
                <a:solidFill>
                  <a:schemeClr val="tx1"/>
                </a:solidFill>
                <a:latin typeface="Cuprum"/>
                <a:cs typeface="Arial" charset="0"/>
              </a:rPr>
              <a:t> </a:t>
            </a:r>
            <a:endParaRPr lang="ru-RU" altLang="ru-RU" sz="2000">
              <a:solidFill>
                <a:schemeClr val="tx1"/>
              </a:solidFill>
              <a:latin typeface="Cuprum"/>
              <a:cs typeface="Arial" charset="0"/>
            </a:endParaRPr>
          </a:p>
        </p:txBody>
      </p:sp>
      <p:grpSp>
        <p:nvGrpSpPr>
          <p:cNvPr id="8" name="Группа 10"/>
          <p:cNvGrpSpPr>
            <a:grpSpLocks/>
          </p:cNvGrpSpPr>
          <p:nvPr/>
        </p:nvGrpSpPr>
        <p:grpSpPr bwMode="auto">
          <a:xfrm>
            <a:off x="5940425" y="1485900"/>
            <a:ext cx="2736850" cy="1008063"/>
            <a:chOff x="5940425" y="1268760"/>
            <a:chExt cx="2736850" cy="1008062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6732588" y="1268760"/>
              <a:ext cx="1944687" cy="100806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altLang="ru-RU" sz="1400">
                  <a:solidFill>
                    <a:schemeClr val="tx1"/>
                  </a:solidFill>
                  <a:latin typeface="Cuprum"/>
                  <a:cs typeface="Arial" charset="0"/>
                </a:rPr>
                <a:t>Формирование </a:t>
              </a:r>
            </a:p>
            <a:p>
              <a:pPr algn="ctr"/>
              <a:r>
                <a:rPr lang="ru-RU" altLang="ru-RU" sz="1400">
                  <a:solidFill>
                    <a:schemeClr val="tx1"/>
                  </a:solidFill>
                  <a:latin typeface="Cuprum"/>
                  <a:cs typeface="Arial" charset="0"/>
                </a:rPr>
                <a:t>группы </a:t>
              </a:r>
            </a:p>
            <a:p>
              <a:pPr algn="ctr"/>
              <a:r>
                <a:rPr lang="ru-RU" altLang="ru-RU" sz="1400">
                  <a:solidFill>
                    <a:schemeClr val="tx1"/>
                  </a:solidFill>
                  <a:latin typeface="Cuprum"/>
                  <a:cs typeface="Arial" charset="0"/>
                </a:rPr>
                <a:t>экспертов </a:t>
              </a:r>
            </a:p>
            <a:p>
              <a:pPr algn="ctr"/>
              <a:r>
                <a:rPr lang="ru-RU" altLang="ru-RU" sz="1400">
                  <a:solidFill>
                    <a:schemeClr val="tx1"/>
                  </a:solidFill>
                  <a:latin typeface="Cuprum"/>
                  <a:cs typeface="Arial" charset="0"/>
                </a:rPr>
                <a:t>(отраслевой совет)</a:t>
              </a: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5940425" y="1700560"/>
              <a:ext cx="719138" cy="215900"/>
            </a:xfrm>
            <a:prstGeom prst="rightArrow">
              <a:avLst>
                <a:gd name="adj1" fmla="val 50000"/>
                <a:gd name="adj2" fmla="val 83272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altLang="ru-RU" sz="2000">
                <a:latin typeface="Cuprum" panose="02000506000000020004" pitchFamily="2" charset="0"/>
              </a:endParaRPr>
            </a:p>
          </p:txBody>
        </p:sp>
      </p:grpSp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6732588" y="2565400"/>
            <a:ext cx="1944687" cy="1728788"/>
            <a:chOff x="6732588" y="2348260"/>
            <a:chExt cx="1944687" cy="1728787"/>
          </a:xfrm>
        </p:grpSpPr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6732588" y="3067398"/>
              <a:ext cx="1944687" cy="100964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altLang="ru-RU" sz="1600">
                  <a:solidFill>
                    <a:schemeClr val="tx1"/>
                  </a:solidFill>
                  <a:latin typeface="Cuprum"/>
                  <a:cs typeface="Arial" charset="0"/>
                </a:rPr>
                <a:t>Опрос</a:t>
              </a:r>
            </a:p>
            <a:p>
              <a:pPr algn="ctr"/>
              <a:r>
                <a:rPr lang="ru-RU" altLang="ru-RU" sz="1600">
                  <a:solidFill>
                    <a:schemeClr val="tx1"/>
                  </a:solidFill>
                  <a:latin typeface="Cuprum"/>
                  <a:cs typeface="Arial" charset="0"/>
                </a:rPr>
                <a:t>Предприятий </a:t>
              </a:r>
            </a:p>
            <a:p>
              <a:pPr algn="ctr"/>
              <a:r>
                <a:rPr lang="ru-RU" altLang="ru-RU" sz="1600">
                  <a:solidFill>
                    <a:schemeClr val="tx1"/>
                  </a:solidFill>
                  <a:latin typeface="Cuprum"/>
                  <a:cs typeface="Arial" charset="0"/>
                </a:rPr>
                <a:t>(отраслевой совет)</a:t>
              </a:r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 rot="5400000">
              <a:off x="7344569" y="2599879"/>
              <a:ext cx="719138" cy="215900"/>
            </a:xfrm>
            <a:prstGeom prst="rightArrow">
              <a:avLst>
                <a:gd name="adj1" fmla="val 50000"/>
                <a:gd name="adj2" fmla="val 83272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altLang="ru-RU" sz="2000">
                <a:latin typeface="Cuprum" panose="02000506000000020004" pitchFamily="2" charset="0"/>
              </a:endParaRPr>
            </a:p>
          </p:txBody>
        </p:sp>
      </p:grpSp>
      <p:grpSp>
        <p:nvGrpSpPr>
          <p:cNvPr id="17" name="Группа 17"/>
          <p:cNvGrpSpPr>
            <a:grpSpLocks/>
          </p:cNvGrpSpPr>
          <p:nvPr/>
        </p:nvGrpSpPr>
        <p:grpSpPr bwMode="auto">
          <a:xfrm>
            <a:off x="6732588" y="4437063"/>
            <a:ext cx="1944687" cy="1728787"/>
            <a:chOff x="6732588" y="4219922"/>
            <a:chExt cx="1944687" cy="1728788"/>
          </a:xfrm>
        </p:grpSpPr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6732588" y="4939059"/>
              <a:ext cx="1944687" cy="100965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altLang="ru-RU" sz="1400">
                  <a:solidFill>
                    <a:schemeClr val="tx1"/>
                  </a:solidFill>
                  <a:latin typeface="Cuprum"/>
                  <a:cs typeface="Arial" charset="0"/>
                </a:rPr>
                <a:t>Формирование </a:t>
              </a:r>
            </a:p>
            <a:p>
              <a:pPr algn="ctr"/>
              <a:r>
                <a:rPr lang="ru-RU" altLang="ru-RU" sz="1400">
                  <a:solidFill>
                    <a:schemeClr val="tx1"/>
                  </a:solidFill>
                  <a:latin typeface="Cuprum"/>
                  <a:cs typeface="Arial" charset="0"/>
                </a:rPr>
                <a:t>проекта </a:t>
              </a:r>
            </a:p>
            <a:p>
              <a:pPr algn="ctr"/>
              <a:r>
                <a:rPr lang="ru-RU" altLang="ru-RU" sz="1400">
                  <a:solidFill>
                    <a:schemeClr val="tx1"/>
                  </a:solidFill>
                  <a:latin typeface="Cuprum"/>
                  <a:cs typeface="Arial" charset="0"/>
                </a:rPr>
                <a:t>Стандарта </a:t>
              </a:r>
            </a:p>
            <a:p>
              <a:pPr algn="ctr"/>
              <a:r>
                <a:rPr lang="ru-RU" altLang="ru-RU" sz="1400">
                  <a:solidFill>
                    <a:schemeClr val="tx1"/>
                  </a:solidFill>
                  <a:latin typeface="Cuprum"/>
                  <a:cs typeface="Arial" charset="0"/>
                </a:rPr>
                <a:t>(отраслевой совет)</a:t>
              </a:r>
            </a:p>
          </p:txBody>
        </p:sp>
        <p:sp>
          <p:nvSpPr>
            <p:cNvPr id="19" name="AutoShape 15"/>
            <p:cNvSpPr>
              <a:spLocks noChangeArrowheads="1"/>
            </p:cNvSpPr>
            <p:nvPr/>
          </p:nvSpPr>
          <p:spPr bwMode="auto">
            <a:xfrm rot="5400000">
              <a:off x="7344569" y="4471541"/>
              <a:ext cx="719137" cy="215900"/>
            </a:xfrm>
            <a:prstGeom prst="rightArrow">
              <a:avLst>
                <a:gd name="adj1" fmla="val 50000"/>
                <a:gd name="adj2" fmla="val 83272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altLang="ru-RU" sz="2000">
                <a:latin typeface="Cuprum" panose="02000506000000020004" pitchFamily="2" charset="0"/>
              </a:endParaRPr>
            </a:p>
          </p:txBody>
        </p:sp>
      </p:grpSp>
      <p:grpSp>
        <p:nvGrpSpPr>
          <p:cNvPr id="20" name="Группа 20"/>
          <p:cNvGrpSpPr>
            <a:grpSpLocks/>
          </p:cNvGrpSpPr>
          <p:nvPr/>
        </p:nvGrpSpPr>
        <p:grpSpPr bwMode="auto">
          <a:xfrm>
            <a:off x="3598863" y="5156200"/>
            <a:ext cx="2844800" cy="1008063"/>
            <a:chOff x="3598863" y="4939060"/>
            <a:chExt cx="2844800" cy="1009025"/>
          </a:xfrm>
        </p:grpSpPr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3598863" y="4939060"/>
              <a:ext cx="1944687" cy="100902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altLang="ru-RU" sz="1400">
                  <a:solidFill>
                    <a:schemeClr val="tx1"/>
                  </a:solidFill>
                  <a:latin typeface="Cuprum"/>
                  <a:cs typeface="Arial" charset="0"/>
                </a:rPr>
                <a:t>Консультации</a:t>
              </a:r>
            </a:p>
            <a:p>
              <a:pPr algn="ctr"/>
              <a:r>
                <a:rPr lang="ru-RU" altLang="ru-RU" sz="1400">
                  <a:solidFill>
                    <a:schemeClr val="tx1"/>
                  </a:solidFill>
                  <a:latin typeface="Cuprum"/>
                  <a:cs typeface="Arial" charset="0"/>
                </a:rPr>
                <a:t>в отрасли</a:t>
              </a:r>
            </a:p>
            <a:p>
              <a:pPr algn="ctr"/>
              <a:r>
                <a:rPr lang="ru-RU" altLang="ru-RU">
                  <a:solidFill>
                    <a:schemeClr val="tx1"/>
                  </a:solidFill>
                  <a:latin typeface="Cuprum"/>
                  <a:cs typeface="Arial" charset="0"/>
                </a:rPr>
                <a:t>(</a:t>
              </a:r>
              <a:r>
                <a:rPr lang="ru-RU" altLang="ru-RU" sz="900">
                  <a:solidFill>
                    <a:schemeClr val="tx1"/>
                  </a:solidFill>
                  <a:latin typeface="Cuprum"/>
                  <a:cs typeface="Arial" charset="0"/>
                </a:rPr>
                <a:t>отраслевой совет, </a:t>
              </a:r>
            </a:p>
            <a:p>
              <a:pPr algn="ctr"/>
              <a:r>
                <a:rPr lang="ru-RU" altLang="ru-RU" sz="900">
                  <a:solidFill>
                    <a:schemeClr val="tx1"/>
                  </a:solidFill>
                  <a:latin typeface="Cuprum"/>
                  <a:cs typeface="Arial" charset="0"/>
                </a:rPr>
                <a:t>организации работодателей, </a:t>
              </a:r>
            </a:p>
            <a:p>
              <a:pPr algn="ctr"/>
              <a:r>
                <a:rPr lang="ru-RU" altLang="ru-RU" sz="900">
                  <a:solidFill>
                    <a:schemeClr val="tx1"/>
                  </a:solidFill>
                  <a:latin typeface="Cuprum"/>
                  <a:cs typeface="Arial" charset="0"/>
                </a:rPr>
                <a:t>проф. ассоциации</a:t>
              </a:r>
              <a:r>
                <a:rPr lang="ru-RU" altLang="ru-RU">
                  <a:solidFill>
                    <a:schemeClr val="tx1"/>
                  </a:solidFill>
                  <a:latin typeface="Cuprum"/>
                  <a:cs typeface="Arial" charset="0"/>
                </a:rPr>
                <a:t>)</a:t>
              </a:r>
              <a:endParaRPr lang="ru-RU" altLang="ru-RU" sz="2000">
                <a:solidFill>
                  <a:schemeClr val="tx1"/>
                </a:solidFill>
                <a:latin typeface="Cuprum"/>
                <a:cs typeface="Arial" charset="0"/>
              </a:endParaRPr>
            </a:p>
          </p:txBody>
        </p:sp>
        <p:sp>
          <p:nvSpPr>
            <p:cNvPr id="22" name="AutoShape 16"/>
            <p:cNvSpPr>
              <a:spLocks noChangeArrowheads="1"/>
            </p:cNvSpPr>
            <p:nvPr/>
          </p:nvSpPr>
          <p:spPr bwMode="auto">
            <a:xfrm rot="10800000">
              <a:off x="5724525" y="5372862"/>
              <a:ext cx="719138" cy="216106"/>
            </a:xfrm>
            <a:prstGeom prst="rightArrow">
              <a:avLst>
                <a:gd name="adj1" fmla="val 50000"/>
                <a:gd name="adj2" fmla="val 83272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altLang="ru-RU" sz="2000">
                <a:latin typeface="Cuprum" panose="02000506000000020004" pitchFamily="2" charset="0"/>
              </a:endParaRPr>
            </a:p>
          </p:txBody>
        </p:sp>
      </p:grpSp>
      <p:grpSp>
        <p:nvGrpSpPr>
          <p:cNvPr id="26" name="Группа 23"/>
          <p:cNvGrpSpPr>
            <a:grpSpLocks/>
          </p:cNvGrpSpPr>
          <p:nvPr/>
        </p:nvGrpSpPr>
        <p:grpSpPr bwMode="auto">
          <a:xfrm>
            <a:off x="528638" y="5229225"/>
            <a:ext cx="2890837" cy="936625"/>
            <a:chOff x="529133" y="5012085"/>
            <a:chExt cx="2890342" cy="936625"/>
          </a:xfrm>
        </p:grpSpPr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529133" y="5012085"/>
              <a:ext cx="2026890" cy="93662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altLang="ru-RU" sz="1600">
                  <a:solidFill>
                    <a:schemeClr val="tx1"/>
                  </a:solidFill>
                  <a:latin typeface="Cuprum"/>
                  <a:cs typeface="Arial" charset="0"/>
                </a:rPr>
                <a:t>Доработка</a:t>
              </a:r>
            </a:p>
            <a:p>
              <a:pPr algn="ctr"/>
              <a:r>
                <a:rPr lang="ru-RU" altLang="ru-RU" sz="1600">
                  <a:solidFill>
                    <a:schemeClr val="tx1"/>
                  </a:solidFill>
                  <a:latin typeface="Cuprum"/>
                  <a:cs typeface="Arial" charset="0"/>
                </a:rPr>
                <a:t>проекта стандарта</a:t>
              </a:r>
            </a:p>
            <a:p>
              <a:pPr algn="ctr"/>
              <a:r>
                <a:rPr lang="ru-RU" altLang="ru-RU" sz="1600">
                  <a:solidFill>
                    <a:schemeClr val="tx1"/>
                  </a:solidFill>
                  <a:latin typeface="Cuprum"/>
                  <a:cs typeface="Arial" charset="0"/>
                </a:rPr>
                <a:t>(отраслевой совет)</a:t>
              </a:r>
            </a:p>
          </p:txBody>
        </p:sp>
        <p:sp>
          <p:nvSpPr>
            <p:cNvPr id="28" name="AutoShape 17"/>
            <p:cNvSpPr>
              <a:spLocks noChangeArrowheads="1"/>
            </p:cNvSpPr>
            <p:nvPr/>
          </p:nvSpPr>
          <p:spPr bwMode="auto">
            <a:xfrm rot="10800000">
              <a:off x="2700461" y="5372448"/>
              <a:ext cx="719014" cy="215900"/>
            </a:xfrm>
            <a:prstGeom prst="rightArrow">
              <a:avLst>
                <a:gd name="adj1" fmla="val 50000"/>
                <a:gd name="adj2" fmla="val 83272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altLang="ru-RU" sz="2000">
                <a:latin typeface="Cuprum" panose="02000506000000020004" pitchFamily="2" charset="0"/>
              </a:endParaRPr>
            </a:p>
          </p:txBody>
        </p:sp>
      </p:grpSp>
      <p:grpSp>
        <p:nvGrpSpPr>
          <p:cNvPr id="29" name="Группа 26"/>
          <p:cNvGrpSpPr>
            <a:grpSpLocks/>
          </p:cNvGrpSpPr>
          <p:nvPr/>
        </p:nvGrpSpPr>
        <p:grpSpPr bwMode="auto">
          <a:xfrm>
            <a:off x="528638" y="3357563"/>
            <a:ext cx="1944687" cy="1798637"/>
            <a:chOff x="539750" y="3140422"/>
            <a:chExt cx="1944688" cy="1798638"/>
          </a:xfrm>
        </p:grpSpPr>
        <p:sp>
          <p:nvSpPr>
            <p:cNvPr id="30" name="Rectangle 4"/>
            <p:cNvSpPr>
              <a:spLocks noChangeArrowheads="1"/>
            </p:cNvSpPr>
            <p:nvPr/>
          </p:nvSpPr>
          <p:spPr bwMode="auto">
            <a:xfrm>
              <a:off x="539750" y="3140422"/>
              <a:ext cx="1944688" cy="93662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altLang="ru-RU" sz="1600">
                  <a:solidFill>
                    <a:schemeClr val="tx1"/>
                  </a:solidFill>
                  <a:latin typeface="Cuprum"/>
                  <a:cs typeface="Arial" charset="0"/>
                </a:rPr>
                <a:t>Утверждение </a:t>
              </a:r>
            </a:p>
            <a:p>
              <a:pPr algn="ctr"/>
              <a:r>
                <a:rPr lang="ru-RU" altLang="ru-RU" sz="1600">
                  <a:solidFill>
                    <a:schemeClr val="tx1"/>
                  </a:solidFill>
                  <a:latin typeface="Cuprum"/>
                  <a:cs typeface="Arial" charset="0"/>
                </a:rPr>
                <a:t>(отраслевой совет)</a:t>
              </a:r>
              <a:endParaRPr lang="ru-RU" altLang="ru-RU" sz="2000">
                <a:solidFill>
                  <a:schemeClr val="tx1"/>
                </a:solidFill>
                <a:latin typeface="Cuprum"/>
                <a:cs typeface="Arial" charset="0"/>
              </a:endParaRPr>
            </a:p>
          </p:txBody>
        </p:sp>
        <p:sp>
          <p:nvSpPr>
            <p:cNvPr id="31" name="AutoShape 18"/>
            <p:cNvSpPr>
              <a:spLocks noChangeArrowheads="1"/>
            </p:cNvSpPr>
            <p:nvPr/>
          </p:nvSpPr>
          <p:spPr bwMode="auto">
            <a:xfrm rot="-5400000">
              <a:off x="1080293" y="4471542"/>
              <a:ext cx="719137" cy="215900"/>
            </a:xfrm>
            <a:prstGeom prst="rightArrow">
              <a:avLst>
                <a:gd name="adj1" fmla="val 50000"/>
                <a:gd name="adj2" fmla="val 83272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 altLang="ru-RU" sz="2000">
                <a:latin typeface="Cuprum" panose="02000506000000020004" pitchFamily="2" charset="0"/>
              </a:endParaRPr>
            </a:p>
          </p:txBody>
        </p:sp>
      </p:grpSp>
      <p:sp>
        <p:nvSpPr>
          <p:cNvPr id="32" name="AutoShape 19"/>
          <p:cNvSpPr>
            <a:spLocks noChangeArrowheads="1"/>
          </p:cNvSpPr>
          <p:nvPr/>
        </p:nvSpPr>
        <p:spPr bwMode="auto">
          <a:xfrm rot="16200000">
            <a:off x="1080294" y="2817019"/>
            <a:ext cx="719138" cy="215900"/>
          </a:xfrm>
          <a:prstGeom prst="rightArrow">
            <a:avLst>
              <a:gd name="adj1" fmla="val 50000"/>
              <a:gd name="adj2" fmla="val 83272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ru-RU" sz="2000">
              <a:latin typeface="Cuprum" panose="02000506000000020004" pitchFamily="2" charset="0"/>
            </a:endParaRPr>
          </a:p>
        </p:txBody>
      </p:sp>
      <p:pic>
        <p:nvPicPr>
          <p:cNvPr id="25612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5650" y="2825750"/>
            <a:ext cx="1690688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3162300" y="3517900"/>
            <a:ext cx="1152525" cy="541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altLang="ru-RU" sz="1400">
              <a:solidFill>
                <a:schemeClr val="tx1"/>
              </a:solidFill>
              <a:latin typeface="Cuprum"/>
              <a:cs typeface="Arial" charset="0"/>
            </a:endParaRPr>
          </a:p>
          <a:p>
            <a:pPr algn="ctr"/>
            <a:endParaRPr lang="ru-RU" altLang="ru-RU" sz="1400">
              <a:solidFill>
                <a:schemeClr val="tx1"/>
              </a:solidFill>
              <a:latin typeface="Cuprum"/>
              <a:cs typeface="Arial" charset="0"/>
            </a:endParaRPr>
          </a:p>
          <a:p>
            <a:pPr algn="ctr"/>
            <a:r>
              <a:rPr lang="ru-RU" altLang="ru-RU" sz="1400">
                <a:solidFill>
                  <a:schemeClr val="tx1"/>
                </a:solidFill>
                <a:latin typeface="Cuprum"/>
                <a:cs typeface="Arial" charset="0"/>
              </a:rPr>
              <a:t>Валидация</a:t>
            </a:r>
          </a:p>
          <a:p>
            <a:pPr algn="ctr"/>
            <a:r>
              <a:rPr lang="ru-RU" altLang="ru-RU" sz="1400">
                <a:solidFill>
                  <a:schemeClr val="tx1"/>
                </a:solidFill>
                <a:latin typeface="Cuprum"/>
                <a:cs typeface="Arial" charset="0"/>
              </a:rPr>
              <a:t>ФРУ </a:t>
            </a:r>
            <a:endParaRPr lang="ru-RU" altLang="ru-RU" sz="2000">
              <a:solidFill>
                <a:schemeClr val="tx1"/>
              </a:solidFill>
              <a:latin typeface="Cuprum"/>
              <a:cs typeface="Arial" charset="0"/>
            </a:endParaRPr>
          </a:p>
          <a:p>
            <a:pPr algn="ctr"/>
            <a:r>
              <a:rPr lang="ru-RU" altLang="ru-RU">
                <a:solidFill>
                  <a:schemeClr val="tx1"/>
                </a:solidFill>
                <a:latin typeface="Cuprum"/>
                <a:cs typeface="Arial" charset="0"/>
              </a:rPr>
              <a:t> </a:t>
            </a:r>
            <a:endParaRPr lang="ru-RU" altLang="ru-RU" sz="2000">
              <a:solidFill>
                <a:schemeClr val="tx1"/>
              </a:solidFill>
              <a:latin typeface="Cuprum"/>
              <a:cs typeface="Arial" charset="0"/>
            </a:endParaRPr>
          </a:p>
        </p:txBody>
      </p:sp>
      <p:sp>
        <p:nvSpPr>
          <p:cNvPr id="38" name="AutoShape 20"/>
          <p:cNvSpPr>
            <a:spLocks noChangeArrowheads="1"/>
          </p:cNvSpPr>
          <p:nvPr/>
        </p:nvSpPr>
        <p:spPr bwMode="auto">
          <a:xfrm>
            <a:off x="2503488" y="3609975"/>
            <a:ext cx="658812" cy="215900"/>
          </a:xfrm>
          <a:prstGeom prst="rightArrow">
            <a:avLst>
              <a:gd name="adj1" fmla="val 50000"/>
              <a:gd name="adj2" fmla="val 83272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ru-RU" sz="2000">
              <a:latin typeface="Cuprum" panose="02000506000000020004" pitchFamily="2" charset="0"/>
            </a:endParaRPr>
          </a:p>
        </p:txBody>
      </p:sp>
      <p:sp>
        <p:nvSpPr>
          <p:cNvPr id="39" name="AutoShape 20"/>
          <p:cNvSpPr>
            <a:spLocks noChangeArrowheads="1"/>
          </p:cNvSpPr>
          <p:nvPr/>
        </p:nvSpPr>
        <p:spPr bwMode="auto">
          <a:xfrm>
            <a:off x="4314825" y="3609975"/>
            <a:ext cx="473075" cy="215900"/>
          </a:xfrm>
          <a:prstGeom prst="rightArrow">
            <a:avLst>
              <a:gd name="adj1" fmla="val 50000"/>
              <a:gd name="adj2" fmla="val 83272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altLang="ru-RU" sz="2000">
              <a:latin typeface="Cuprum" panose="020005060000000200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0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accent2"/>
                </a:solidFill>
              </a:rPr>
              <a:t>Институт профессиональных </a:t>
            </a:r>
            <a:br>
              <a:rPr lang="ru-RU" sz="2600" b="1" dirty="0" smtClean="0">
                <a:solidFill>
                  <a:schemeClr val="accent2"/>
                </a:solidFill>
              </a:rPr>
            </a:br>
            <a:r>
              <a:rPr lang="ru-RU" sz="2600" b="1" dirty="0" smtClean="0">
                <a:solidFill>
                  <a:schemeClr val="accent2"/>
                </a:solidFill>
              </a:rPr>
              <a:t>квалификаций</a:t>
            </a:r>
            <a:endParaRPr lang="uk-UA" sz="2600" b="1" dirty="0">
              <a:solidFill>
                <a:schemeClr val="accent2"/>
              </a:solidFill>
            </a:endParaRP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r>
              <a:rPr lang="ru-RU" smtClean="0"/>
              <a:t>Общественная организация, созданная по инициативе ФРУ в 2014г. как «Орган регулирования СПК» до определения такого органа государством</a:t>
            </a:r>
          </a:p>
          <a:p>
            <a:r>
              <a:rPr lang="en-US" smtClean="0">
                <a:hlinkClick r:id="rId2"/>
              </a:rPr>
              <a:t>www.ipq.org.ua</a:t>
            </a:r>
            <a:r>
              <a:rPr lang="en-US" smtClean="0"/>
              <a:t> </a:t>
            </a:r>
            <a:endParaRPr lang="ru-RU" sz="2000" smtClean="0"/>
          </a:p>
          <a:p>
            <a:endParaRPr lang="en-US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33375" y="3040063"/>
          <a:ext cx="8196263" cy="341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606"/>
                <a:gridCol w="2479492"/>
              </a:tblGrid>
              <a:tr h="342611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90815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Содействие формированию единой общепризнанной системы профессиональных квалификаций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Содействие</a:t>
                      </a:r>
                      <a:r>
                        <a:rPr lang="ru-RU" sz="1600" baseline="0" dirty="0" smtClean="0"/>
                        <a:t> в р</a:t>
                      </a:r>
                      <a:r>
                        <a:rPr lang="ru-RU" sz="1600" dirty="0" smtClean="0"/>
                        <a:t>азработке профессиональных стандартов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Улучшение качества образования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Совершенствование механизмов формирования государственного заказа на подготовку кадров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Разработка национальной системы профессиональной ориентации и построения карьерной траектории человека</a:t>
                      </a:r>
                      <a:endParaRPr lang="uk-UA" sz="1600" dirty="0" smtClean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6638" name="Picture 2" descr="C:\Users\Колишко\AppData\Local\Microsoft\Windows\Temporary Internet Files\Content.Outlook\5RR82OWW\Макет4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0438" y="3068638"/>
            <a:ext cx="249237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accent2"/>
                </a:solidFill>
              </a:rPr>
              <a:t>Репозитарий профессиональных </a:t>
            </a:r>
            <a:br>
              <a:rPr lang="ru-RU" sz="2600" b="1" dirty="0" smtClean="0">
                <a:solidFill>
                  <a:schemeClr val="accent2"/>
                </a:solidFill>
              </a:rPr>
            </a:br>
            <a:r>
              <a:rPr lang="ru-RU" sz="2600" b="1" dirty="0" smtClean="0">
                <a:solidFill>
                  <a:schemeClr val="accent2"/>
                </a:solidFill>
              </a:rPr>
              <a:t>стандартов</a:t>
            </a:r>
            <a:endParaRPr lang="ru-RU" sz="2600" b="1" dirty="0">
              <a:solidFill>
                <a:schemeClr val="accent2"/>
              </a:solidFill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/>
            </a:extLst>
          </a:blip>
          <a:srcRect l="18296" t="5943" r="17804"/>
          <a:stretch/>
        </p:blipFill>
        <p:spPr>
          <a:xfrm>
            <a:off x="539552" y="1628800"/>
            <a:ext cx="7776864" cy="4680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accent2"/>
                </a:solidFill>
              </a:rPr>
              <a:t>Европейская интеграция Украины </a:t>
            </a:r>
            <a:br>
              <a:rPr lang="ru-RU" sz="2600" b="1" dirty="0" smtClean="0">
                <a:solidFill>
                  <a:schemeClr val="accent2"/>
                </a:solidFill>
              </a:rPr>
            </a:br>
            <a:r>
              <a:rPr lang="ru-RU" sz="2600" b="1" dirty="0" smtClean="0">
                <a:solidFill>
                  <a:schemeClr val="accent2"/>
                </a:solidFill>
              </a:rPr>
              <a:t>в сфере образования</a:t>
            </a:r>
            <a:endParaRPr lang="ru-RU" sz="26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256212"/>
          </a:xfrm>
        </p:spPr>
        <p:txBody>
          <a:bodyPr rtlCol="0">
            <a:normAutofit fontScale="55000" lnSpcReduction="2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Раздел 5, Глава 23 Соглашения об Ассоциации Украины и ЕС – </a:t>
            </a:r>
            <a:r>
              <a:rPr lang="ru-RU" sz="2600" dirty="0" smtClean="0">
                <a:solidFill>
                  <a:schemeClr val="accent2"/>
                </a:solidFill>
              </a:rPr>
              <a:t>Образование и обучение, молодежь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Ст. 431 Соглашения – сотрудничество в сфере ВО: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р</a:t>
            </a:r>
            <a:r>
              <a:rPr lang="ru-RU" sz="2600" dirty="0" smtClean="0"/>
              <a:t>еформирование и модернизация систем высшего образования (</a:t>
            </a:r>
            <a:r>
              <a:rPr lang="ru-RU" sz="2600" i="1" dirty="0" smtClean="0"/>
              <a:t>чрезмерное учебных заведений исключает качество подготовки</a:t>
            </a:r>
            <a:r>
              <a:rPr lang="ru-RU" sz="2600" dirty="0" smtClean="0"/>
              <a:t>);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с</a:t>
            </a:r>
            <a:r>
              <a:rPr lang="ru-RU" sz="2600" dirty="0" smtClean="0"/>
              <a:t>одействие сближению в сфере высшего образования, которое происходит в рамках Болонского процесса (</a:t>
            </a:r>
            <a:r>
              <a:rPr lang="ru-RU" sz="2600" i="1" dirty="0" smtClean="0"/>
              <a:t>переход на концепцию результатов обучения</a:t>
            </a:r>
            <a:r>
              <a:rPr lang="ru-RU" sz="2600" dirty="0" smtClean="0"/>
              <a:t>);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п</a:t>
            </a:r>
            <a:r>
              <a:rPr lang="ru-RU" sz="2600" dirty="0" smtClean="0"/>
              <a:t>овышение качества и важности высшего образования;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у</a:t>
            </a:r>
            <a:r>
              <a:rPr lang="ru-RU" sz="2600" dirty="0" smtClean="0"/>
              <a:t>глубление сотрудничества между высшими учебными заведениями;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р</a:t>
            </a:r>
            <a:r>
              <a:rPr lang="ru-RU" sz="2600" dirty="0" smtClean="0"/>
              <a:t>асширение возможностей высших учебных заведений (</a:t>
            </a:r>
            <a:r>
              <a:rPr lang="ru-RU" sz="2600" i="1" dirty="0" smtClean="0"/>
              <a:t>автономность </a:t>
            </a:r>
            <a:r>
              <a:rPr lang="ru-RU" sz="2600" dirty="0" smtClean="0"/>
              <a:t>- З</a:t>
            </a:r>
            <a:r>
              <a:rPr lang="ru-RU" sz="2600" i="1" dirty="0" smtClean="0"/>
              <a:t>акон Украины о высшем образовании</a:t>
            </a:r>
            <a:r>
              <a:rPr lang="ru-RU" sz="2600" dirty="0" smtClean="0"/>
              <a:t>);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активизация мобильности студентов и преподавателей; </a:t>
            </a:r>
          </a:p>
          <a:p>
            <a:pPr marL="731520" lvl="2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Ст. 432 – сотрудничество в области профессионально-технического образования и обучения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р</a:t>
            </a:r>
            <a:r>
              <a:rPr lang="ru-RU" sz="2600" dirty="0" smtClean="0"/>
              <a:t>азвитие систем профессионально-технического образования и обучения, дальнейшее повышение квалификации в течение всей трудовой деятельности/жизни, что отвечает реалиям в контексте изменений на рынке труда;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с</a:t>
            </a:r>
            <a:r>
              <a:rPr lang="ru-RU" sz="2600" dirty="0" smtClean="0"/>
              <a:t>оздание национальных механизмов с целью улучшения прозрачности и признания квалификаций и компетенций, используя, по возможности, опыт ЕС.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/>
              <a:t>Статья 433 – среднее образование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/>
              <a:t>с</a:t>
            </a:r>
            <a:r>
              <a:rPr lang="ru-RU" sz="2600" dirty="0" smtClean="0"/>
              <a:t>тороны изучают возможности развития сотрудничества в других сферах, в том числе в сфере среднего образования, дистанционного обучения и образования в течение всей жизни, соответствие базового стандарта среднего образования 8-ми ключевым компетенциям для обучения на протяжении жизни (</a:t>
            </a:r>
            <a:r>
              <a:rPr lang="en-US" sz="2600" dirty="0" smtClean="0">
                <a:solidFill>
                  <a:schemeClr val="accent2"/>
                </a:solidFill>
              </a:rPr>
              <a:t>T</a:t>
            </a:r>
            <a:r>
              <a:rPr lang="en-US" b="1" dirty="0" smtClean="0">
                <a:solidFill>
                  <a:schemeClr val="accent2"/>
                </a:solidFill>
              </a:rPr>
              <a:t>he Eight Key Competencies for Lifelong Learning</a:t>
            </a:r>
            <a:r>
              <a:rPr lang="ru-RU" sz="2600" dirty="0" smtClean="0"/>
              <a:t>).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accent2"/>
                </a:solidFill>
              </a:rPr>
              <a:t>Сотрудничество с </a:t>
            </a:r>
            <a:r>
              <a:rPr lang="en-US" sz="2600" b="1" dirty="0" smtClean="0">
                <a:solidFill>
                  <a:schemeClr val="accent2"/>
                </a:solidFill>
              </a:rPr>
              <a:t>ETF</a:t>
            </a:r>
            <a:r>
              <a:rPr lang="ru-RU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Начало - 2008 год (ознакомление с понятиями «рамка квалификаций», «профессиональный стандарт»)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2008 – 2010 – пилотная разработка ПС в сфере </a:t>
            </a:r>
            <a:r>
              <a:rPr lang="ru-RU" dirty="0" err="1" smtClean="0"/>
              <a:t>отельно</a:t>
            </a:r>
            <a:r>
              <a:rPr lang="ru-RU" dirty="0" smtClean="0"/>
              <a:t>-ресторанного бизнеса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 2009 – Туринский процесс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2010 – 2012 –</a:t>
            </a:r>
            <a:r>
              <a:rPr lang="en-US" dirty="0" smtClean="0"/>
              <a:t> </a:t>
            </a:r>
            <a:r>
              <a:rPr lang="ru-RU" dirty="0" smtClean="0"/>
              <a:t>разработка НРК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2012 – пилотный проект по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определению потребности в рабочей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силы на примере Днепропетровского региона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2011 – 2014 участие в проекте «</a:t>
            </a:r>
            <a:r>
              <a:rPr lang="en-US" dirty="0" smtClean="0"/>
              <a:t>Continuing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Vocational Training in Eastern Europe: </a:t>
            </a:r>
            <a:r>
              <a:rPr lang="en-US" dirty="0" err="1" smtClean="0"/>
              <a:t>mobilising</a:t>
            </a:r>
            <a:r>
              <a:rPr lang="en-US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demand, enhancing the supply</a:t>
            </a:r>
            <a:r>
              <a:rPr lang="ru-RU" dirty="0" smtClean="0"/>
              <a:t>»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2013 – 2014 – проект по подтверждению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результатов неформального обучения 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(результат - формирование системы подтверждения результатов неформального обучения)</a:t>
            </a:r>
            <a:endParaRPr lang="en-US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 6 лет - значительное количество круглых столов, конференций, семинаров!!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  <p:pic>
        <p:nvPicPr>
          <p:cNvPr id="29699" name="Picture 2" descr="D:\Work\Rodion\Work\Dif_Doc_December_14\Georgia_2-6.12\Timo%20Kuusela%20-%20Ukraine%20201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4663" y="3933825"/>
            <a:ext cx="172243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2" descr="D:\Work\Rodion\Work\Dif_Doc_December_14\Georgia_2-6.12\Vo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4663" y="2636838"/>
            <a:ext cx="17018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accent2"/>
                </a:solidFill>
              </a:rPr>
              <a:t>Сотрудничество с </a:t>
            </a:r>
            <a:br>
              <a:rPr lang="ru-RU" sz="2600" b="1" dirty="0" smtClean="0">
                <a:solidFill>
                  <a:schemeClr val="accent2"/>
                </a:solidFill>
              </a:rPr>
            </a:br>
            <a:r>
              <a:rPr lang="ru-RU" sz="2600" b="1" dirty="0" smtClean="0">
                <a:solidFill>
                  <a:schemeClr val="accent2"/>
                </a:solidFill>
              </a:rPr>
              <a:t>партнерскими организациями</a:t>
            </a:r>
            <a:endParaRPr lang="uk-UA" sz="26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Британский совет в Украине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Сотрудничество с 2009 г.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2009 – 2012 – серия ознакомительных стажировок в Великобританию, совместных круглых столов и международных конференций с целью ознакомления с британским опытом построения системы профессиональных квалификаций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Результат – британская модель в формировании отраслевых советов и общий концепт СПК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Совет Европы  </a:t>
            </a:r>
          </a:p>
          <a:p>
            <a:pPr marL="857250" lvl="1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Участие в проведении мероприятий по НРК</a:t>
            </a:r>
          </a:p>
          <a:p>
            <a:pPr marL="857250" lvl="1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200" dirty="0"/>
              <a:t>Экспертиза законопроектов в сфере высшего образования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Европейская комиссия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TEMPUS </a:t>
            </a:r>
            <a:r>
              <a:rPr lang="ru-RU" dirty="0" smtClean="0"/>
              <a:t>проекты для ВУЗ (с 2009)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Проект </a:t>
            </a:r>
            <a:r>
              <a:rPr lang="en-US" dirty="0" smtClean="0"/>
              <a:t>TWINNING</a:t>
            </a:r>
            <a:r>
              <a:rPr lang="ru-RU" dirty="0" smtClean="0"/>
              <a:t> в сфере развития системы профессионально-технического образования (2012 - 2014)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accent2"/>
                </a:solidFill>
              </a:rPr>
              <a:t/>
            </a:r>
            <a:br>
              <a:rPr lang="ru-RU" sz="2600" b="1" dirty="0" smtClean="0">
                <a:solidFill>
                  <a:schemeClr val="accent2"/>
                </a:solidFill>
              </a:rPr>
            </a:br>
            <a:r>
              <a:rPr lang="ru-RU" sz="2600" b="1" dirty="0" smtClean="0">
                <a:solidFill>
                  <a:schemeClr val="accent2"/>
                </a:solidFill>
              </a:rPr>
              <a:t>Планы в сфере развития </a:t>
            </a:r>
            <a:br>
              <a:rPr lang="ru-RU" sz="2600" b="1" dirty="0" smtClean="0">
                <a:solidFill>
                  <a:schemeClr val="accent2"/>
                </a:solidFill>
              </a:rPr>
            </a:br>
            <a:r>
              <a:rPr lang="ru-RU" sz="2600" b="1" dirty="0" smtClean="0">
                <a:solidFill>
                  <a:schemeClr val="accent2"/>
                </a:solidFill>
              </a:rPr>
              <a:t>квалификаций 2014 - 20</a:t>
            </a:r>
            <a:r>
              <a:rPr lang="en-US" sz="2600" b="1" smtClean="0">
                <a:solidFill>
                  <a:schemeClr val="accent2"/>
                </a:solidFill>
              </a:rPr>
              <a:t>1</a:t>
            </a:r>
            <a:r>
              <a:rPr lang="ru-RU" sz="2600" b="1" smtClean="0">
                <a:solidFill>
                  <a:schemeClr val="accent2"/>
                </a:solidFill>
              </a:rPr>
              <a:t>5</a:t>
            </a:r>
            <a:endParaRPr lang="ru-RU" sz="26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341438"/>
            <a:ext cx="8153400" cy="5948362"/>
          </a:xfrm>
        </p:spPr>
        <p:txBody>
          <a:bodyPr rtlCol="0">
            <a:normAutofit fontScale="25000" lnSpcReduction="2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u="sng" dirty="0">
                <a:solidFill>
                  <a:srgbClr val="000000"/>
                </a:solidFill>
                <a:latin typeface="Times New Roman" pitchFamily="18" charset="0"/>
              </a:rPr>
              <a:t>Внедрение системы профессиональных квалификаций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/>
              <a:t>Наполнение НРК реальными квалификациями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/>
              <a:t>Выработка механизма соотнесения образовательных и профессиональных стандартов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/>
              <a:t>Выработка механизмов признания результатов разных форм </a:t>
            </a:r>
            <a:r>
              <a:rPr lang="ru-RU" sz="5600" dirty="0" smtClean="0"/>
              <a:t>обучения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u="sng" dirty="0">
                <a:solidFill>
                  <a:srgbClr val="000000"/>
                </a:solidFill>
                <a:latin typeface="Times New Roman" pitchFamily="18" charset="0"/>
              </a:rPr>
              <a:t>Нормативное урегулирование 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/>
              <a:t>Разработка базового закона об образовании, законов про профессиональное, последипломное, внешкольное образование, нормативных актов по урегулированию профессионального развития, подтверждения результатов неформального обучения, оптимизацию государственного заказа, вытекающие из этого закона.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/>
              <a:t>Кодекс законов об образовании?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u="sng" dirty="0" smtClean="0"/>
              <a:t>Реализация ЗУ “О высшем образовании”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с принятием Закона мы построили крышу без стен и фундамента 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изменение искусственно созданной диспропорции в выпуске кадров с высшем образованием и профессиональной подготовкой (</a:t>
            </a:r>
            <a:r>
              <a:rPr lang="ru-RU" sz="5600" i="1" dirty="0" smtClean="0"/>
              <a:t>51% от общего количества выпускников школ – гарантированный государственный заказ для вузов</a:t>
            </a:r>
            <a:r>
              <a:rPr lang="ru-RU" sz="5600" dirty="0" smtClean="0"/>
              <a:t>)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Формирование стимулирующих механизмы для вложения средств бизнесом в образование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Участие в деятельности Национального агентства по обеспечению качества высшего образования 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b="1" u="sng" dirty="0" smtClean="0">
                <a:solidFill>
                  <a:srgbClr val="000000"/>
                </a:solidFill>
                <a:latin typeface="Times New Roman" pitchFamily="18" charset="0"/>
              </a:rPr>
              <a:t>Реализация Соглашения об ассоциации с ЕС</a:t>
            </a:r>
            <a:endParaRPr lang="ru-RU" sz="56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Неизменность определенных целей и вектора развития национальной системы образования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 smtClean="0"/>
              <a:t>Мониторинг выполнения МОН положений Соглашения об ассоциации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600" dirty="0"/>
              <a:t>п</a:t>
            </a:r>
            <a:r>
              <a:rPr lang="ru-RU" sz="5600" dirty="0" smtClean="0"/>
              <a:t>овышение качества образования</a:t>
            </a:r>
            <a:endParaRPr lang="ru-RU" sz="6400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 smtClean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900" b="1" dirty="0">
                <a:solidFill>
                  <a:schemeClr val="accent2"/>
                </a:solidFill>
              </a:rPr>
              <a:t>Федерация работодателей Украины</a:t>
            </a:r>
            <a:endParaRPr lang="en-US" sz="29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Крупнейшее объединение работодателей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Представляет интересы более 8500 предприятий (больше 5 млн. наемных работников)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81 членских организаций – 24 областных объединений, 1 объединение г. Киева, 3 областных организаций, 22 всеукраинских отраслевых объединения, 30 отраслевых ассоциаций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Член МОР, сотрудничаем с </a:t>
            </a:r>
            <a:r>
              <a:rPr lang="en-US" sz="1600" dirty="0"/>
              <a:t>BUSINESSEUROPE</a:t>
            </a:r>
            <a:r>
              <a:rPr lang="ru-RU" sz="1600" dirty="0"/>
              <a:t>, 11  национальными организациями работодателей на основе двусторонних договоров (29.11.11 – договор о сотрудничестве с Ассоциацией работодателей Грузии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Представлена в 105 консультативно-совещательных органах при разных органах власти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Имеет меморандумы о сотрудничестве с Государственной налоговой службой, Антимонопольным комитетом, Государственной таможенной службой и Госгортехнадзором и пр.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Система управления: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Съезд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Совет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Президиум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Глава Совета и 5 заместителей (по направлениям)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Дирекция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81000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2"/>
                </a:solidFill>
              </a:rPr>
              <a:t>Вызов</a:t>
            </a:r>
            <a:r>
              <a:rPr lang="ru-RU" sz="2600" b="1" dirty="0" smtClean="0">
                <a:solidFill>
                  <a:schemeClr val="accent2"/>
                </a:solidFill>
              </a:rPr>
              <a:t>ы к реализации системы </a:t>
            </a:r>
            <a:br>
              <a:rPr lang="ru-RU" sz="2600" b="1" dirty="0" smtClean="0">
                <a:solidFill>
                  <a:schemeClr val="accent2"/>
                </a:solidFill>
              </a:rPr>
            </a:br>
            <a:r>
              <a:rPr lang="ru-RU" sz="2600" b="1" dirty="0" smtClean="0">
                <a:solidFill>
                  <a:schemeClr val="accent2"/>
                </a:solidFill>
              </a:rPr>
              <a:t>профессиональных квалификаций</a:t>
            </a:r>
            <a:endParaRPr lang="uk-UA" sz="2600" b="1" dirty="0">
              <a:solidFill>
                <a:schemeClr val="accent2"/>
              </a:solidFill>
            </a:endParaRP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Непонимание и неразделение обществом  (и работодателями в том числе!) связи квалификаций и роста заработной платы</a:t>
            </a:r>
          </a:p>
          <a:p>
            <a:endParaRPr lang="ru-RU" sz="2800" smtClean="0"/>
          </a:p>
          <a:p>
            <a:r>
              <a:rPr lang="ru-RU" sz="2800" smtClean="0"/>
              <a:t>Сопротивление системы образования</a:t>
            </a:r>
          </a:p>
          <a:p>
            <a:endParaRPr lang="ru-RU" sz="2800" smtClean="0"/>
          </a:p>
          <a:p>
            <a:r>
              <a:rPr lang="ru-RU" sz="2800" smtClean="0"/>
              <a:t>Военные действия на Востоке страны, сложная ситуация в экономике страны</a:t>
            </a: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628775"/>
            <a:ext cx="8229600" cy="4525963"/>
          </a:xfrm>
        </p:spPr>
        <p:txBody>
          <a:bodyPr rtlCol="0">
            <a:normAutofit/>
          </a:bodyPr>
          <a:lstStyle/>
          <a:p>
            <a:pPr marL="182880" indent="-182880" algn="ctr"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Спасибо за внимание!</a:t>
            </a:r>
            <a:r>
              <a:rPr lang="ru-RU" sz="48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</a:p>
          <a:p>
            <a:pPr marL="182880" indent="-182880"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182880" indent="-182880" algn="ctr"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</a:rPr>
              <a:t>Федерация работодателей Украины</a:t>
            </a:r>
          </a:p>
          <a:p>
            <a:pPr marL="182880" indent="-182880"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182880" indent="-182880"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</a:rPr>
              <a:t>Киев, ул. М. Коцюбинского, 1,  </a:t>
            </a:r>
          </a:p>
          <a:p>
            <a:pPr marL="182880" indent="-182880"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</a:rPr>
              <a:t>01030, Украина </a:t>
            </a:r>
          </a:p>
          <a:p>
            <a:pPr marL="182880" indent="-182880"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endParaRPr lang="ru-RU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182880" indent="-182880"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</a:rPr>
              <a:t>Тел. +38 044 251 70 21</a:t>
            </a:r>
          </a:p>
          <a:p>
            <a:pPr marL="182880" indent="-182880"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</a:rPr>
              <a:t>Факс: +38 044 251 70 62</a:t>
            </a:r>
          </a:p>
          <a:p>
            <a:pPr marL="182880" indent="-182880"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hlinkClick r:id="rId2"/>
              </a:rPr>
              <a:t>www.fru.org.ua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182880" indent="-182880" fontAlgn="auto">
              <a:lnSpc>
                <a:spcPct val="70000"/>
              </a:lnSpc>
              <a:spcAft>
                <a:spcPts val="0"/>
              </a:spcAft>
              <a:buFontTx/>
              <a:buNone/>
              <a:defRPr/>
            </a:pP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hlinkClick r:id="rId3"/>
              </a:rPr>
              <a:t>office@fru.org.ua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  <p:sp>
        <p:nvSpPr>
          <p:cNvPr id="3379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900" b="1" dirty="0">
                <a:solidFill>
                  <a:schemeClr val="accent2"/>
                </a:solidFill>
              </a:rPr>
              <a:t>СПО</a:t>
            </a:r>
            <a:r>
              <a:rPr lang="ru-RU" dirty="0"/>
              <a:t> </a:t>
            </a:r>
            <a:r>
              <a:rPr lang="ru-RU" sz="2900" b="1" dirty="0">
                <a:solidFill>
                  <a:schemeClr val="accent2"/>
                </a:solidFill>
              </a:rPr>
              <a:t>стороны работодателей</a:t>
            </a:r>
            <a:endParaRPr lang="en-US" sz="29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Цель </a:t>
            </a:r>
            <a:r>
              <a:rPr lang="ru-RU" dirty="0"/>
              <a:t>создания - представительство и защита интересов работодателей, их объединений на </a:t>
            </a:r>
            <a:r>
              <a:rPr lang="ru-RU" b="1" u="sng" dirty="0"/>
              <a:t>национальном</a:t>
            </a:r>
            <a:r>
              <a:rPr lang="ru-RU" dirty="0"/>
              <a:t> уровне в экономических, социально-трудовых и других отношениях, повышение конкурентоспособности отечественного бизнеса, координация и консолидация совместных действий для достижения поставленных целей, усиление их влияния на процессы формирования социально экономической политики, совершенствования социально-трудовых отношений и развития социального диалога в Украине.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П</a:t>
            </a:r>
            <a:r>
              <a:rPr lang="ru-RU" dirty="0" err="1" smtClean="0"/>
              <a:t>редусмотрен</a:t>
            </a:r>
            <a:r>
              <a:rPr lang="ru-RU" smtClean="0"/>
              <a:t> ст</a:t>
            </a:r>
            <a:r>
              <a:rPr lang="ru-RU" dirty="0"/>
              <a:t>. 12 ЗУ «Об организациях работодателей, их объединениях, правах и гарантиях их деятельности» </a:t>
            </a:r>
            <a:endParaRPr lang="ru-RU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Создается </a:t>
            </a:r>
            <a:r>
              <a:rPr lang="ru-RU" dirty="0"/>
              <a:t>репрезентативными организациями, их объединениями на соответствующем уровне (местный, областной, отраслевой, национальный)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7.07.2009 г.  подписано соглашение о создании СПО стороны работодателей на национальном уровне 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Сегодня состав СПО: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Федерация работодателей Украины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Конфедерация работодателей Украины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Всеукраинская ассоциация работодателей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Объединение организаций работодателей Украины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Международная организация работодателей предприятий отрасли железнодорожного транспорта «Федерация железнодорожников Украины»</a:t>
            </a:r>
          </a:p>
          <a:p>
            <a:pPr marL="59436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Секретариат СПО (выполняет функции Дирекция ФРУ)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Сегодня СПО работодателей присутствует в официальных взаимоотношениях со всеми органами власти </a:t>
            </a:r>
            <a:endParaRPr lang="uk-UA" dirty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81000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900" b="1" dirty="0">
                <a:solidFill>
                  <a:schemeClr val="accent2"/>
                </a:solidFill>
              </a:rPr>
              <a:t>Социальный диалог в Украине. </a:t>
            </a:r>
            <a:br>
              <a:rPr lang="ru-RU" sz="2900" b="1" dirty="0">
                <a:solidFill>
                  <a:schemeClr val="accent2"/>
                </a:solidFill>
              </a:rPr>
            </a:br>
            <a:r>
              <a:rPr lang="ru-RU" sz="2900" b="1" dirty="0">
                <a:solidFill>
                  <a:schemeClr val="accent2"/>
                </a:solidFill>
              </a:rPr>
              <a:t>Нормативная база</a:t>
            </a:r>
            <a:endParaRPr lang="en-US" sz="29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182880" indent="-18288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500" dirty="0">
                <a:latin typeface="Times New Roman" pitchFamily="18" charset="0"/>
              </a:rPr>
              <a:t>ЗУ «О коллективных договорах и соглашениях» (01.07.1993)</a:t>
            </a:r>
          </a:p>
          <a:p>
            <a:pPr marL="182880" indent="-18288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500" dirty="0">
                <a:latin typeface="Times New Roman" pitchFamily="18" charset="0"/>
              </a:rPr>
              <a:t>ЗУ «Основы законодательства Украины об общеобязательном государственном социальном страховании» (14.01.1998)</a:t>
            </a:r>
          </a:p>
          <a:p>
            <a:pPr marL="182880" indent="-18288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500" dirty="0">
                <a:latin typeface="Times New Roman" pitchFamily="18" charset="0"/>
              </a:rPr>
              <a:t>ЗУ «О профсоюзах, их правах и гарантиях деятельности» (15.09.1999)</a:t>
            </a:r>
          </a:p>
          <a:p>
            <a:pPr marL="182880" indent="-18288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500" dirty="0">
                <a:latin typeface="Times New Roman" pitchFamily="18" charset="0"/>
              </a:rPr>
              <a:t>ЗУ «Об общеобязательном государственном социальном страховании от несчастного случая на производстве и профессионального заболевания, повлекших утрату трудоспособности» (23.09.1999)</a:t>
            </a:r>
          </a:p>
          <a:p>
            <a:pPr marL="182880" indent="-18288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500" dirty="0">
                <a:latin typeface="Times New Roman" pitchFamily="18" charset="0"/>
              </a:rPr>
              <a:t>ЗУ «Об общеобязательном государственном социальном страховании на случай безработицы» (2.03.2000)</a:t>
            </a:r>
          </a:p>
          <a:p>
            <a:pPr marL="182880" indent="-18288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500" dirty="0">
                <a:latin typeface="Times New Roman" pitchFamily="18" charset="0"/>
              </a:rPr>
              <a:t>ЗУ «Об общеобязательном государственном социальном страховании в связи с временной потерей трудоспособности и расходами, обусловленными погребением» (18.01.2001)</a:t>
            </a:r>
          </a:p>
          <a:p>
            <a:pPr marL="182880" indent="-18288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500" dirty="0">
                <a:latin typeface="Times New Roman" pitchFamily="18" charset="0"/>
              </a:rPr>
              <a:t>Указ Президента Украины «О развитии социального диалога» (29.12.2005)</a:t>
            </a:r>
          </a:p>
          <a:p>
            <a:pPr marL="182880" indent="-18288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500" dirty="0">
                <a:latin typeface="Times New Roman" pitchFamily="18" charset="0"/>
              </a:rPr>
              <a:t>Постановление КМУ «Об утверждении Регламента Кабинета Министров Украины» (18.07.2007)</a:t>
            </a:r>
          </a:p>
          <a:p>
            <a:pPr marL="182880" indent="-18288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500" dirty="0">
                <a:latin typeface="Times New Roman" pitchFamily="18" charset="0"/>
              </a:rPr>
              <a:t>Генеральное соглашение 2010 – 2012 (действует сегодня)</a:t>
            </a:r>
          </a:p>
          <a:p>
            <a:pPr marL="182880" indent="-18288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500" dirty="0">
                <a:latin typeface="Times New Roman" pitchFamily="18" charset="0"/>
              </a:rPr>
              <a:t>ЗУ «О Кабинете Министров Украины» (07.10.2010)</a:t>
            </a:r>
          </a:p>
          <a:p>
            <a:pPr marL="182880" indent="-18288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500" dirty="0">
                <a:latin typeface="Times New Roman" pitchFamily="18" charset="0"/>
              </a:rPr>
              <a:t>ЗУ «О социальном диалоге в Украине» (23.12.2010)</a:t>
            </a:r>
          </a:p>
          <a:p>
            <a:pPr marL="182880" indent="-18288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500" dirty="0">
                <a:latin typeface="Times New Roman" pitchFamily="18" charset="0"/>
              </a:rPr>
              <a:t>Указ Президента Украины «О Национальном трехстороннем социально-экономическом совете» (02.04.2011)</a:t>
            </a:r>
          </a:p>
          <a:p>
            <a:pPr marL="182880" indent="-182880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500" dirty="0">
                <a:latin typeface="Times New Roman" pitchFamily="18" charset="0"/>
              </a:rPr>
              <a:t>ЗУ «Об организациях работодателей, их объединениях, правах и гарантиях их деятельности» (22.06.2012)</a:t>
            </a:r>
            <a:endParaRPr lang="en-US" dirty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81000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900" b="1" dirty="0">
                <a:solidFill>
                  <a:schemeClr val="accent2"/>
                </a:solidFill>
              </a:rPr>
              <a:t>Институционализация</a:t>
            </a:r>
            <a:r>
              <a:rPr lang="ru-RU" dirty="0">
                <a:latin typeface="Times New Roman" pitchFamily="18" charset="0"/>
              </a:rPr>
              <a:t> </a:t>
            </a:r>
            <a:br>
              <a:rPr lang="ru-RU" dirty="0">
                <a:latin typeface="Times New Roman" pitchFamily="18" charset="0"/>
              </a:rPr>
            </a:br>
            <a:r>
              <a:rPr lang="ru-RU" sz="2900" b="1" dirty="0">
                <a:solidFill>
                  <a:schemeClr val="accent2"/>
                </a:solidFill>
              </a:rPr>
              <a:t>социального диалога</a:t>
            </a:r>
            <a:endParaRPr lang="en-US" sz="29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Представитель СПО принимает участие на всех заседаниях Кабинета Министров Украины (Регламент работы КМУ, п.4. параграф 18, Постановление КМУ, 2007)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Представители СПО принимает участие на заседаниях Правительственных комитетов (Регламент работы КМУ, параграф 28</a:t>
            </a:r>
            <a:r>
              <a:rPr lang="ru-RU" baseline="30000" dirty="0"/>
              <a:t>1</a:t>
            </a:r>
            <a:r>
              <a:rPr lang="ru-RU" dirty="0"/>
              <a:t>, Постановление КМУ, 2007)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Участие в работе парламентских комитетов (</a:t>
            </a:r>
            <a:r>
              <a:rPr lang="ru-RU" dirty="0" err="1"/>
              <a:t>ст.ст</a:t>
            </a:r>
            <a:r>
              <a:rPr lang="ru-RU" dirty="0"/>
              <a:t>. 15. 48 ЗУ «О комитетах Верховной Рады Украины», 1995)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Поддержка и сотрудничество с межфракционным парламентским объединением «За отечественных промышленников и предпринимателей – работодателей Украины» (ВРУ, 7-й созыв) и проведение переговоров с народными депутатами 8-го, нынешнего созыва (решение Совета ФРУ от 25.11.14)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Субъект Генерального соглашения – проекты нормативных актов  правительства в социально-экономической сфере согласовываются СПО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Участие в коллегиях и общественных советах центральных органов власти и областных администраций (положения об органах власти)</a:t>
            </a:r>
            <a:endParaRPr lang="en-US" dirty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8038" y="381000"/>
            <a:ext cx="1985962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2"/>
                </a:solidFill>
              </a:rPr>
              <a:t>Наши</a:t>
            </a:r>
            <a:r>
              <a:rPr lang="uk-UA" sz="2600" b="1" dirty="0" smtClean="0">
                <a:solidFill>
                  <a:schemeClr val="accent2"/>
                </a:solidFill>
              </a:rPr>
              <a:t> </a:t>
            </a:r>
            <a:r>
              <a:rPr lang="ru-RU" sz="2600" b="1" dirty="0" smtClean="0">
                <a:solidFill>
                  <a:schemeClr val="accent2"/>
                </a:solidFill>
              </a:rPr>
              <a:t>реалии</a:t>
            </a:r>
            <a:endParaRPr lang="ru-RU" sz="26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u="sng" dirty="0" smtClean="0"/>
              <a:t>Требования рынка труда не удовлетворяются предложением системы образования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/>
              <a:t>к</a:t>
            </a:r>
            <a:r>
              <a:rPr lang="ru-RU" sz="2900" dirty="0" smtClean="0"/>
              <a:t>ачество квалификаций неудовлетворительное </a:t>
            </a:r>
            <a:r>
              <a:rPr lang="ru-RU" sz="2900" i="1" dirty="0" smtClean="0"/>
              <a:t>(украинские квалификации в подавляющем большинстве не понимаются украинскими работодателями и не признаются в европейском пространстве)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/>
              <a:t>с</a:t>
            </a:r>
            <a:r>
              <a:rPr lang="ru-RU" sz="2900" dirty="0" smtClean="0"/>
              <a:t>охраняется количественная диспропорция между подготовкой рабочих кадров и выпускников вузов </a:t>
            </a:r>
            <a:r>
              <a:rPr lang="ru-RU" sz="2900" i="1" dirty="0" smtClean="0"/>
              <a:t>(потребность экономики в кадрах – </a:t>
            </a:r>
            <a:r>
              <a:rPr lang="ru-RU" sz="2900" i="1" dirty="0" smtClean="0">
                <a:solidFill>
                  <a:schemeClr val="accent2"/>
                </a:solidFill>
              </a:rPr>
              <a:t>65%</a:t>
            </a:r>
            <a:r>
              <a:rPr lang="ru-RU" sz="2900" i="1" dirty="0" smtClean="0"/>
              <a:t> (рабочие кадры) / </a:t>
            </a:r>
            <a:r>
              <a:rPr lang="ru-RU" sz="2900" i="1" dirty="0" smtClean="0">
                <a:solidFill>
                  <a:schemeClr val="accent2"/>
                </a:solidFill>
              </a:rPr>
              <a:t>35% </a:t>
            </a:r>
            <a:r>
              <a:rPr lang="ru-RU" sz="2900" i="1" dirty="0" smtClean="0"/>
              <a:t>(специалисты с высшим образованием); ситуация в Украине – зеркальная противоположность (из 400 000 выпускников школ в 2013 г. около 140 000 поступили в профессионально-технические учебные заведения (</a:t>
            </a:r>
            <a:r>
              <a:rPr lang="ru-RU" sz="2900" i="1" dirty="0" smtClean="0">
                <a:solidFill>
                  <a:schemeClr val="accent2"/>
                </a:solidFill>
              </a:rPr>
              <a:t>33%</a:t>
            </a:r>
            <a:r>
              <a:rPr lang="ru-RU" sz="2900" i="1" dirty="0" smtClean="0"/>
              <a:t>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u="sng" dirty="0" smtClean="0"/>
              <a:t>Практически отсутствует система обеспечения качества образования </a:t>
            </a:r>
            <a:r>
              <a:rPr lang="ru-RU" sz="3200" i="1" dirty="0" smtClean="0"/>
              <a:t>(отсутствует понимание необходимости, институций, механизмов; противодействие МОН и сообщества ректоров)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u="sng" dirty="0" smtClean="0"/>
              <a:t>Отсутствует целостная и общепризнанная система профессиональных квалификаций</a:t>
            </a:r>
            <a:endParaRPr lang="uk-UA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81000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accent2"/>
                </a:solidFill>
              </a:rPr>
              <a:t>Правовые возможности работодателей </a:t>
            </a:r>
            <a:r>
              <a:rPr lang="en-US" sz="2600" b="1" dirty="0" smtClean="0">
                <a:solidFill>
                  <a:schemeClr val="accent2"/>
                </a:solidFill>
              </a:rPr>
              <a:t/>
            </a:r>
            <a:br>
              <a:rPr lang="en-US" sz="2600" b="1" dirty="0" smtClean="0">
                <a:solidFill>
                  <a:schemeClr val="accent2"/>
                </a:solidFill>
              </a:rPr>
            </a:br>
            <a:r>
              <a:rPr lang="ru-RU" sz="2600" b="1" dirty="0" smtClean="0">
                <a:solidFill>
                  <a:schemeClr val="accent2"/>
                </a:solidFill>
              </a:rPr>
              <a:t>Украины</a:t>
            </a:r>
            <a:endParaRPr lang="ru-RU" sz="26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 rtlCol="0">
            <a:normAutofit fontScale="47500" lnSpcReduction="2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Закон Украины «</a:t>
            </a:r>
            <a:r>
              <a:rPr lang="ru-RU" sz="3400" dirty="0"/>
              <a:t>Об организациях работодателей, их объединениях, их права и гарантии деятельности</a:t>
            </a:r>
            <a:r>
              <a:rPr lang="ru-RU" sz="3400" dirty="0" smtClean="0"/>
              <a:t>» (ст. 26):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/>
              <a:t>у</a:t>
            </a:r>
            <a:r>
              <a:rPr lang="ru-RU" sz="3400" dirty="0" smtClean="0"/>
              <a:t>частие в разработке стандартов образования;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контроль </a:t>
            </a:r>
            <a:r>
              <a:rPr lang="ru-RU" sz="3600" dirty="0"/>
              <a:t>знаний, умений и навыков учащихся, </a:t>
            </a:r>
            <a:r>
              <a:rPr lang="ru-RU" sz="3600" dirty="0" smtClean="0"/>
              <a:t>их квалификационная </a:t>
            </a:r>
            <a:r>
              <a:rPr lang="ru-RU" sz="3600" dirty="0"/>
              <a:t>аттестации </a:t>
            </a:r>
            <a:endParaRPr lang="ru-RU" sz="3600" dirty="0" smtClean="0"/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Изменения классификатора профессий и Перечня направлений и специальностей, по которым осуществляется подготовка специалистов в высших учебных заведениях;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формирование </a:t>
            </a:r>
            <a:r>
              <a:rPr lang="ru-RU" sz="3600" dirty="0"/>
              <a:t>системы подготовки, переподготовки и повышения квалификации работников </a:t>
            </a:r>
            <a:endParaRPr lang="ru-RU" sz="3400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Закон Украины «О высшем образовании» (ст.18,19):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 smtClean="0"/>
              <a:t>Участие работодателей в деятельности Национального агентства по обеспечению качества высшего образования (3 человека из 25)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Закон Украины «О профессионально-техническом образовании» (ст. 26, 29):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организация учебно-производственной практики;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представитель работодателя – глава государственной экзаменационной комиссии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Закон Украины «О формировании и размещении государственного заказа на подготовку специалистов, научных, научно-педагогических и рабочих кадров, повышения квалификации и переподготовку кадров»</a:t>
            </a:r>
          </a:p>
          <a:p>
            <a:pPr lvl="1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900" dirty="0" smtClean="0"/>
              <a:t>участие в формировании гос. заказа, формирование среднесрочного прогноза потребности в кадрах, участие в работе комиссии по распределению </a:t>
            </a:r>
            <a:r>
              <a:rPr lang="ru-RU" sz="2900" dirty="0" err="1" smtClean="0"/>
              <a:t>гос.заказа</a:t>
            </a:r>
            <a:r>
              <a:rPr lang="ru-RU" sz="2900" dirty="0" smtClean="0"/>
              <a:t> между ВУЗами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 smtClean="0"/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8038" y="381000"/>
            <a:ext cx="1985962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2"/>
                </a:solidFill>
              </a:rPr>
              <a:t>Сотрудничество с Министерством </a:t>
            </a:r>
            <a:r>
              <a:rPr lang="en-US" sz="2600" b="1" dirty="0" smtClean="0">
                <a:solidFill>
                  <a:schemeClr val="accent2"/>
                </a:solidFill>
              </a:rPr>
              <a:t/>
            </a:r>
            <a:br>
              <a:rPr lang="en-US" sz="2600" b="1" dirty="0" smtClean="0">
                <a:solidFill>
                  <a:schemeClr val="accent2"/>
                </a:solidFill>
              </a:rPr>
            </a:br>
            <a:r>
              <a:rPr lang="ru-RU" sz="2600" b="1" dirty="0" smtClean="0">
                <a:solidFill>
                  <a:schemeClr val="accent2"/>
                </a:solidFill>
              </a:rPr>
              <a:t>образования </a:t>
            </a:r>
            <a:r>
              <a:rPr lang="ru-RU" sz="2600" b="1" dirty="0">
                <a:solidFill>
                  <a:schemeClr val="accent2"/>
                </a:solidFill>
              </a:rPr>
              <a:t>и науки</a:t>
            </a:r>
            <a:endParaRPr lang="uk-UA" sz="2600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2010 - 2011 – совместная работа над Национальной рамкой квалификаций (принята Постановлением Кабинета Министров Украины в 2011)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2011 – меморандум о сотрудничестве и взаимопонимании между Министерством образования и науки, Конфедерацией работодателей Украины и </a:t>
            </a:r>
            <a:r>
              <a:rPr lang="en-US" dirty="0" smtClean="0"/>
              <a:t>System Capital Management</a:t>
            </a:r>
            <a:r>
              <a:rPr lang="ru-RU" dirty="0" smtClean="0"/>
              <a:t> – первый официальный документ о государственно-частного партнерства в разработке профессиональных стандартов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Работа над формированием Системы профессиональных квалификаций (законопроект о СПК, 2012)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Реализация Государственной целевой программы развития профессионально-технического образования на 2011 - 2015 </a:t>
            </a:r>
            <a:r>
              <a:rPr lang="ru-RU" dirty="0" err="1" smtClean="0"/>
              <a:t>г.г</a:t>
            </a:r>
            <a:r>
              <a:rPr lang="ru-RU" dirty="0" smtClean="0"/>
              <a:t>. (участие в работе над 220 стандартами ПТО, 2011 - 2014)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Анализ образовательно-квалификационных характеристик всех проектов стандартов высшего образования (постановление КМУ № 847, 2012)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Участие в формировании государственного заказа на подготовку кадров (Закон Украины «О формировании и размещении государственного заказа на подготовку специалистов, научных, научно-педагогических и рабочих кадров», 2012)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Работа в Коллегии Министерства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Участие в работе Аккредитационной комиссии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Участие в деятельности Агентства по обеспечению качества высшего образования (с 1.09.2015 согласно новому ЗУ о высшем образовании)</a:t>
            </a:r>
            <a:endParaRPr lang="uk-UA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229600" cy="7064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С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истема профессиональных квалификаций. </a:t>
            </a:r>
            <a:b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Видение работодателей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uk-UA" sz="2200" b="1" i="1" dirty="0" smtClean="0">
                <a:solidFill>
                  <a:srgbClr val="CC0066"/>
                </a:solidFill>
                <a:latin typeface="Times New Roman" pitchFamily="18" charset="0"/>
              </a:rPr>
              <a:t> </a:t>
            </a:r>
            <a:endParaRPr lang="ru-RU" sz="2200" b="1" i="1" dirty="0" smtClean="0">
              <a:solidFill>
                <a:srgbClr val="CC0066"/>
              </a:solidFill>
              <a:latin typeface="Times New Roman" pitchFamily="18" charset="0"/>
            </a:endParaRPr>
          </a:p>
        </p:txBody>
      </p:sp>
      <p:sp>
        <p:nvSpPr>
          <p:cNvPr id="21506" name="Rectangle 16"/>
          <p:cNvSpPr>
            <a:spLocks noChangeArrowheads="1"/>
          </p:cNvSpPr>
          <p:nvPr/>
        </p:nvSpPr>
        <p:spPr bwMode="auto">
          <a:xfrm>
            <a:off x="3894138" y="1052513"/>
            <a:ext cx="1404937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  <a:latin typeface="Times New Roman" pitchFamily="18" charset="0"/>
              </a:rPr>
              <a:t>КМУ </a:t>
            </a:r>
          </a:p>
        </p:txBody>
      </p:sp>
      <p:sp>
        <p:nvSpPr>
          <p:cNvPr id="21507" name="Rectangle 17"/>
          <p:cNvSpPr>
            <a:spLocks noChangeArrowheads="1"/>
          </p:cNvSpPr>
          <p:nvPr/>
        </p:nvSpPr>
        <p:spPr bwMode="auto">
          <a:xfrm>
            <a:off x="468313" y="3286125"/>
            <a:ext cx="2232025" cy="839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 u="sng">
                <a:solidFill>
                  <a:srgbClr val="000000"/>
                </a:solidFill>
                <a:latin typeface="Times New Roman" pitchFamily="18" charset="0"/>
              </a:rPr>
              <a:t>Отраслевой совет</a:t>
            </a:r>
          </a:p>
        </p:txBody>
      </p:sp>
      <p:sp>
        <p:nvSpPr>
          <p:cNvPr id="21508" name="Rectangle 18"/>
          <p:cNvSpPr>
            <a:spLocks noChangeArrowheads="1"/>
          </p:cNvSpPr>
          <p:nvPr/>
        </p:nvSpPr>
        <p:spPr bwMode="auto">
          <a:xfrm>
            <a:off x="6097588" y="3441700"/>
            <a:ext cx="2435225" cy="684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700" b="1" u="sng">
                <a:solidFill>
                  <a:srgbClr val="000000"/>
                </a:solidFill>
                <a:latin typeface="Times New Roman" pitchFamily="18" charset="0"/>
              </a:rPr>
              <a:t>Квалификационный</a:t>
            </a:r>
          </a:p>
          <a:p>
            <a:pPr algn="ctr"/>
            <a:r>
              <a:rPr lang="ru-RU" sz="1700" b="1" u="sng">
                <a:solidFill>
                  <a:srgbClr val="000000"/>
                </a:solidFill>
                <a:latin typeface="Times New Roman" pitchFamily="18" charset="0"/>
              </a:rPr>
              <a:t>центр</a:t>
            </a:r>
          </a:p>
        </p:txBody>
      </p:sp>
      <p:sp>
        <p:nvSpPr>
          <p:cNvPr id="21509" name="Rectangle 19"/>
          <p:cNvSpPr>
            <a:spLocks noChangeArrowheads="1"/>
          </p:cNvSpPr>
          <p:nvPr/>
        </p:nvSpPr>
        <p:spPr bwMode="auto">
          <a:xfrm>
            <a:off x="3409950" y="1989138"/>
            <a:ext cx="258445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0000"/>
                </a:solidFill>
                <a:latin typeface="Times New Roman" pitchFamily="18" charset="0"/>
              </a:rPr>
              <a:t>Орган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регулирования</a:t>
            </a:r>
            <a:r>
              <a:rPr lang="uk-UA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510" name="Line 20"/>
          <p:cNvSpPr>
            <a:spLocks noChangeShapeType="1"/>
          </p:cNvSpPr>
          <p:nvPr/>
        </p:nvSpPr>
        <p:spPr bwMode="auto">
          <a:xfrm>
            <a:off x="2711450" y="4073525"/>
            <a:ext cx="1182688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26"/>
          <p:cNvSpPr>
            <a:spLocks noChangeShapeType="1"/>
          </p:cNvSpPr>
          <p:nvPr/>
        </p:nvSpPr>
        <p:spPr bwMode="auto">
          <a:xfrm>
            <a:off x="5613400" y="4064000"/>
            <a:ext cx="1730375" cy="163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781425" y="3286125"/>
            <a:ext cx="1841500" cy="79216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000000"/>
                </a:solidFill>
                <a:latin typeface="Times New Roman" pitchFamily="18" charset="0"/>
              </a:rPr>
              <a:t>Система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образования</a:t>
            </a:r>
            <a:endParaRPr lang="ru-RU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13" name="Line 20"/>
          <p:cNvSpPr>
            <a:spLocks noChangeShapeType="1"/>
          </p:cNvSpPr>
          <p:nvPr/>
        </p:nvSpPr>
        <p:spPr bwMode="auto">
          <a:xfrm>
            <a:off x="6016625" y="2312988"/>
            <a:ext cx="1196975" cy="1128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Line 20"/>
          <p:cNvSpPr>
            <a:spLocks noChangeShapeType="1"/>
          </p:cNvSpPr>
          <p:nvPr/>
        </p:nvSpPr>
        <p:spPr bwMode="auto">
          <a:xfrm flipH="1">
            <a:off x="1584325" y="2312988"/>
            <a:ext cx="1825625" cy="973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Line 20"/>
          <p:cNvSpPr>
            <a:spLocks noChangeShapeType="1"/>
          </p:cNvSpPr>
          <p:nvPr/>
        </p:nvSpPr>
        <p:spPr bwMode="auto">
          <a:xfrm flipH="1">
            <a:off x="4492625" y="1560513"/>
            <a:ext cx="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Rectangle 17"/>
          <p:cNvSpPr>
            <a:spLocks noChangeArrowheads="1"/>
          </p:cNvSpPr>
          <p:nvPr/>
        </p:nvSpPr>
        <p:spPr bwMode="auto">
          <a:xfrm>
            <a:off x="738188" y="5664200"/>
            <a:ext cx="2232025" cy="839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u="sng">
                <a:solidFill>
                  <a:srgbClr val="000000"/>
                </a:solidFill>
                <a:latin typeface="Times New Roman" pitchFamily="18" charset="0"/>
              </a:rPr>
              <a:t>Работодатель</a:t>
            </a:r>
          </a:p>
        </p:txBody>
      </p:sp>
      <p:sp>
        <p:nvSpPr>
          <p:cNvPr id="21517" name="Rectangle 17"/>
          <p:cNvSpPr>
            <a:spLocks noChangeArrowheads="1"/>
          </p:cNvSpPr>
          <p:nvPr/>
        </p:nvSpPr>
        <p:spPr bwMode="auto">
          <a:xfrm>
            <a:off x="3857625" y="4502150"/>
            <a:ext cx="1651000" cy="663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400" b="1" u="sng">
                <a:solidFill>
                  <a:srgbClr val="000000"/>
                </a:solidFill>
                <a:latin typeface="Times New Roman" pitchFamily="18" charset="0"/>
              </a:rPr>
              <a:t>Профессиональный</a:t>
            </a:r>
          </a:p>
          <a:p>
            <a:pPr algn="ctr"/>
            <a:r>
              <a:rPr lang="uk-UA" sz="1400" b="1" u="sng">
                <a:solidFill>
                  <a:srgbClr val="000000"/>
                </a:solidFill>
                <a:latin typeface="Times New Roman" pitchFamily="18" charset="0"/>
              </a:rPr>
              <a:t>стандарт</a:t>
            </a:r>
          </a:p>
        </p:txBody>
      </p:sp>
      <p:sp>
        <p:nvSpPr>
          <p:cNvPr id="21518" name="Line 31"/>
          <p:cNvSpPr>
            <a:spLocks noChangeShapeType="1"/>
          </p:cNvSpPr>
          <p:nvPr/>
        </p:nvSpPr>
        <p:spPr bwMode="auto">
          <a:xfrm flipH="1">
            <a:off x="4492625" y="4125913"/>
            <a:ext cx="0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9" name="Line 31"/>
          <p:cNvSpPr>
            <a:spLocks noChangeShapeType="1"/>
          </p:cNvSpPr>
          <p:nvPr/>
        </p:nvSpPr>
        <p:spPr bwMode="auto">
          <a:xfrm flipH="1" flipV="1">
            <a:off x="4708525" y="4086225"/>
            <a:ext cx="0" cy="420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0" name="Line 31"/>
          <p:cNvSpPr>
            <a:spLocks noChangeShapeType="1"/>
          </p:cNvSpPr>
          <p:nvPr/>
        </p:nvSpPr>
        <p:spPr bwMode="auto">
          <a:xfrm flipV="1">
            <a:off x="5484813" y="4125913"/>
            <a:ext cx="612775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Line 31"/>
          <p:cNvSpPr>
            <a:spLocks noChangeShapeType="1"/>
          </p:cNvSpPr>
          <p:nvPr/>
        </p:nvSpPr>
        <p:spPr bwMode="auto">
          <a:xfrm flipV="1">
            <a:off x="2970213" y="5165725"/>
            <a:ext cx="887412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2" name="Rectangle 16"/>
          <p:cNvSpPr>
            <a:spLocks noChangeArrowheads="1"/>
          </p:cNvSpPr>
          <p:nvPr/>
        </p:nvSpPr>
        <p:spPr bwMode="auto">
          <a:xfrm>
            <a:off x="7235825" y="5732463"/>
            <a:ext cx="1404938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Человек</a:t>
            </a:r>
            <a:r>
              <a:rPr lang="uk-UA" b="1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812088" y="4125913"/>
            <a:ext cx="0" cy="1606550"/>
          </a:xfrm>
          <a:prstGeom prst="straightConnector1">
            <a:avLst/>
          </a:prstGeom>
          <a:ln>
            <a:solidFill>
              <a:schemeClr val="tx1"/>
            </a:solidFill>
            <a:miter lim="800000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1517" idx="3"/>
            <a:endCxn id="21522" idx="1"/>
          </p:cNvCxnSpPr>
          <p:nvPr/>
        </p:nvCxnSpPr>
        <p:spPr>
          <a:xfrm>
            <a:off x="5508625" y="4833938"/>
            <a:ext cx="1727200" cy="1150937"/>
          </a:xfrm>
          <a:prstGeom prst="straightConnector1">
            <a:avLst/>
          </a:prstGeom>
          <a:ln>
            <a:solidFill>
              <a:schemeClr val="tx1"/>
            </a:solidFill>
            <a:miter lim="800000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970213" y="6083300"/>
            <a:ext cx="4265612" cy="0"/>
          </a:xfrm>
          <a:prstGeom prst="straightConnector1">
            <a:avLst/>
          </a:prstGeom>
          <a:ln>
            <a:solidFill>
              <a:schemeClr val="tx1"/>
            </a:solidFill>
            <a:miter lim="800000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403350" y="4095750"/>
            <a:ext cx="0" cy="1608138"/>
          </a:xfrm>
          <a:prstGeom prst="straightConnector1">
            <a:avLst/>
          </a:prstGeom>
          <a:ln>
            <a:solidFill>
              <a:schemeClr val="tx1"/>
            </a:solidFill>
            <a:miter lim="800000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1" idx="1"/>
            <a:endCxn id="21507" idx="3"/>
          </p:cNvCxnSpPr>
          <p:nvPr/>
        </p:nvCxnSpPr>
        <p:spPr>
          <a:xfrm flipH="1">
            <a:off x="2700338" y="3681413"/>
            <a:ext cx="1081087" cy="23812"/>
          </a:xfrm>
          <a:prstGeom prst="straightConnector1">
            <a:avLst/>
          </a:prstGeom>
          <a:ln>
            <a:solidFill>
              <a:schemeClr val="tx1"/>
            </a:solidFill>
            <a:miter lim="800000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21" idx="3"/>
          </p:cNvCxnSpPr>
          <p:nvPr/>
        </p:nvCxnSpPr>
        <p:spPr>
          <a:xfrm flipH="1">
            <a:off x="5622925" y="3681413"/>
            <a:ext cx="531813" cy="0"/>
          </a:xfrm>
          <a:prstGeom prst="straightConnector1">
            <a:avLst/>
          </a:prstGeom>
          <a:ln>
            <a:solidFill>
              <a:schemeClr val="tx1"/>
            </a:solidFill>
            <a:miter lim="800000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377825"/>
            <a:ext cx="1979612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0" name="Line 20"/>
          <p:cNvSpPr>
            <a:spLocks noChangeShapeType="1"/>
          </p:cNvSpPr>
          <p:nvPr/>
        </p:nvSpPr>
        <p:spPr bwMode="auto">
          <a:xfrm flipH="1">
            <a:off x="4492625" y="26368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705</TotalTime>
  <Words>1871</Words>
  <Application>Microsoft Macintosh PowerPoint</Application>
  <PresentationFormat>Экран (4:3)</PresentationFormat>
  <Paragraphs>277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Calibri</vt:lpstr>
      <vt:lpstr>Times New Roman</vt:lpstr>
      <vt:lpstr>MS PGothic</vt:lpstr>
      <vt:lpstr>Cuprum</vt:lpstr>
      <vt:lpstr>Ясность</vt:lpstr>
      <vt:lpstr>Ясность</vt:lpstr>
      <vt:lpstr>Ясность</vt:lpstr>
      <vt:lpstr>Ясность</vt:lpstr>
      <vt:lpstr>Ясность</vt:lpstr>
      <vt:lpstr>  СОВРЕМЕННОЕ СОСТОЯНИЕ СИСТЕМЫ ПРОФЕССИОНАЛЬНЫХ КВАЛИФИКАЦИЙ  В УКРАИНЕ </vt:lpstr>
      <vt:lpstr>Федерация работодателей Украины</vt:lpstr>
      <vt:lpstr>СПО стороны работодателей</vt:lpstr>
      <vt:lpstr>Социальный диалог в Украине.  Нормативная база</vt:lpstr>
      <vt:lpstr>Институционализация  социального диалога</vt:lpstr>
      <vt:lpstr>Наши реалии</vt:lpstr>
      <vt:lpstr>Правовые возможности работодателей  Украины</vt:lpstr>
      <vt:lpstr>Сотрудничество с Министерством  образования и науки</vt:lpstr>
      <vt:lpstr>   Система профессиональных квалификаций.  Видение работодателей  </vt:lpstr>
      <vt:lpstr>Система профессиональных квалификаций.  Текущее состояние </vt:lpstr>
      <vt:lpstr>Профессиональный стандарт –  ключевой элемент СПК</vt:lpstr>
      <vt:lpstr>Использование профессионального  стандарта</vt:lpstr>
      <vt:lpstr>Цикл разработки профессионального  стандарта</vt:lpstr>
      <vt:lpstr>Институт профессиональных  квалификаций</vt:lpstr>
      <vt:lpstr>Репозитарий профессиональных  стандартов</vt:lpstr>
      <vt:lpstr>Европейская интеграция Украины  в сфере образования</vt:lpstr>
      <vt:lpstr>Сотрудничество с ETF </vt:lpstr>
      <vt:lpstr>Сотрудничество с  партнерскими организациями</vt:lpstr>
      <vt:lpstr> Планы в сфере развития  квалификаций 2014 - 2015</vt:lpstr>
      <vt:lpstr>Вызовы к реализации системы  профессиональных квалификаций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Сучасний стан системи професійних кваліфікацій в контексті євроінтеграційних процесів</dc:title>
  <dc:creator>Колишко</dc:creator>
  <cp:lastModifiedBy>ОВЛ</cp:lastModifiedBy>
  <cp:revision>56</cp:revision>
  <cp:lastPrinted>2014-11-28T10:26:46Z</cp:lastPrinted>
  <dcterms:created xsi:type="dcterms:W3CDTF">2014-11-18T09:40:35Z</dcterms:created>
  <dcterms:modified xsi:type="dcterms:W3CDTF">2014-12-09T12:14:22Z</dcterms:modified>
</cp:coreProperties>
</file>